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9" r:id="rId3"/>
    <p:sldId id="258" r:id="rId4"/>
    <p:sldId id="261" r:id="rId5"/>
    <p:sldId id="260" r:id="rId6"/>
    <p:sldId id="262" r:id="rId7"/>
    <p:sldId id="263" r:id="rId8"/>
    <p:sldId id="268" r:id="rId9"/>
    <p:sldId id="267" r:id="rId10"/>
    <p:sldId id="265" r:id="rId11"/>
    <p:sldId id="293" r:id="rId12"/>
    <p:sldId id="273" r:id="rId13"/>
    <p:sldId id="271" r:id="rId14"/>
    <p:sldId id="275" r:id="rId15"/>
    <p:sldId id="274" r:id="rId16"/>
    <p:sldId id="269" r:id="rId17"/>
    <p:sldId id="276" r:id="rId18"/>
    <p:sldId id="278" r:id="rId19"/>
    <p:sldId id="279" r:id="rId20"/>
    <p:sldId id="280" r:id="rId21"/>
    <p:sldId id="281" r:id="rId22"/>
    <p:sldId id="282" r:id="rId23"/>
    <p:sldId id="285" r:id="rId24"/>
    <p:sldId id="272" r:id="rId25"/>
    <p:sldId id="288" r:id="rId26"/>
    <p:sldId id="284" r:id="rId27"/>
    <p:sldId id="286" r:id="rId28"/>
    <p:sldId id="25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D0DDC5-DFF5-1640-BCF8-224267AEFA5A}">
          <p14:sldIdLst>
            <p14:sldId id="256"/>
            <p14:sldId id="259"/>
            <p14:sldId id="258"/>
          </p14:sldIdLst>
        </p14:section>
        <p14:section name="Transmission" id="{CB03D0C1-51F7-B640-B025-44F6DDA6B928}">
          <p14:sldIdLst>
            <p14:sldId id="261"/>
            <p14:sldId id="260"/>
            <p14:sldId id="262"/>
            <p14:sldId id="263"/>
            <p14:sldId id="268"/>
            <p14:sldId id="267"/>
            <p14:sldId id="265"/>
            <p14:sldId id="293"/>
            <p14:sldId id="273"/>
            <p14:sldId id="271"/>
            <p14:sldId id="275"/>
            <p14:sldId id="274"/>
            <p14:sldId id="269"/>
            <p14:sldId id="276"/>
            <p14:sldId id="278"/>
            <p14:sldId id="279"/>
            <p14:sldId id="280"/>
            <p14:sldId id="281"/>
            <p14:sldId id="282"/>
            <p14:sldId id="285"/>
            <p14:sldId id="272"/>
            <p14:sldId id="288"/>
            <p14:sldId id="284"/>
            <p14:sldId id="286"/>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73"/>
    <p:restoredTop sz="70999"/>
  </p:normalViewPr>
  <p:slideViewPr>
    <p:cSldViewPr snapToGrid="0" snapToObjects="1">
      <p:cViewPr varScale="1">
        <p:scale>
          <a:sx n="113" d="100"/>
          <a:sy n="113" d="100"/>
        </p:scale>
        <p:origin x="26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BECCCF-E473-B643-816A-39550516FEF8}" type="datetimeFigureOut">
              <a:rPr lang="en-US" smtClean="0"/>
              <a:t>6/18/19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C80D9F-168B-7641-B1EC-3705B5D52EE5}" type="slidenum">
              <a:rPr lang="en-US" smtClean="0"/>
              <a:t>‹#›</a:t>
            </a:fld>
            <a:endParaRPr lang="en-US"/>
          </a:p>
        </p:txBody>
      </p:sp>
    </p:spTree>
    <p:extLst>
      <p:ext uri="{BB962C8B-B14F-4D97-AF65-F5344CB8AC3E}">
        <p14:creationId xmlns:p14="http://schemas.microsoft.com/office/powerpoint/2010/main" val="859870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Flag_semaphor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Flag_semaphor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Computers don’t send </a:t>
            </a:r>
            <a:r>
              <a:rPr lang="en-US" b="1" i="1" dirty="0"/>
              <a:t>bits</a:t>
            </a:r>
            <a:r>
              <a:rPr lang="en-US" dirty="0"/>
              <a:t>.</a:t>
            </a:r>
          </a:p>
          <a:p>
            <a:r>
              <a:rPr lang="en-US" dirty="0"/>
              <a:t>Computers don’t </a:t>
            </a:r>
            <a:r>
              <a:rPr lang="en-US" b="1" i="1" dirty="0"/>
              <a:t>absolutely </a:t>
            </a:r>
            <a:r>
              <a:rPr lang="en-US" dirty="0"/>
              <a:t>don’t packets.</a:t>
            </a:r>
          </a:p>
          <a:p>
            <a:r>
              <a:rPr lang="en-US" dirty="0"/>
              <a:t>Computers send signal to each others, Modern signals are *Pulses*. Each `pulses` has bits encoded to it. Each signal can represent a `symbol`.</a:t>
            </a:r>
          </a:p>
          <a:p>
            <a:endParaRPr lang="en-US" dirty="0"/>
          </a:p>
          <a:p>
            <a:r>
              <a:rPr lang="en-US" dirty="0"/>
              <a:t>How many “bits“ a flagger can send at a time?</a:t>
            </a:r>
          </a:p>
          <a:p>
            <a:endParaRPr lang="en-US" dirty="0"/>
          </a:p>
          <a:p>
            <a:endParaRPr lang="en-US" dirty="0"/>
          </a:p>
          <a:p>
            <a:endParaRPr lang="en-US" dirty="0"/>
          </a:p>
          <a:p>
            <a:endParaRPr lang="en-US" dirty="0"/>
          </a:p>
          <a:p>
            <a:r>
              <a:rPr lang="en-US" dirty="0"/>
              <a:t>For more on Naval Semaphores flags::</a:t>
            </a:r>
            <a:r>
              <a:rPr lang="en-US" dirty="0">
                <a:hlinkClick r:id="rId3"/>
              </a:rPr>
              <a:t> https://en.wikipedia.org/wiki/Flag_semaphore</a:t>
            </a:r>
            <a:endParaRPr lang="en-US" dirty="0"/>
          </a:p>
          <a:p>
            <a:endParaRPr lang="en-US" dirty="0"/>
          </a:p>
        </p:txBody>
      </p:sp>
      <p:sp>
        <p:nvSpPr>
          <p:cNvPr id="4" name="Slide Number Placeholder 3"/>
          <p:cNvSpPr>
            <a:spLocks noGrp="1"/>
          </p:cNvSpPr>
          <p:nvPr>
            <p:ph type="sldNum" sz="quarter" idx="10"/>
          </p:nvPr>
        </p:nvSpPr>
        <p:spPr/>
        <p:txBody>
          <a:bodyPr/>
          <a:lstStyle/>
          <a:p>
            <a:fld id="{0EC80D9F-168B-7641-B1EC-3705B5D52EE5}" type="slidenum">
              <a:rPr lang="en-US" smtClean="0"/>
              <a:t>5</a:t>
            </a:fld>
            <a:endParaRPr lang="en-US"/>
          </a:p>
        </p:txBody>
      </p:sp>
    </p:spTree>
    <p:extLst>
      <p:ext uri="{BB962C8B-B14F-4D97-AF65-F5344CB8AC3E}">
        <p14:creationId xmlns:p14="http://schemas.microsoft.com/office/powerpoint/2010/main" val="792313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*flows* discussion yet</a:t>
            </a:r>
          </a:p>
          <a:p>
            <a:endParaRPr lang="en-US" dirty="0"/>
          </a:p>
          <a:p>
            <a:endParaRPr lang="en-US" dirty="0"/>
          </a:p>
        </p:txBody>
      </p:sp>
      <p:sp>
        <p:nvSpPr>
          <p:cNvPr id="4" name="Slide Number Placeholder 3"/>
          <p:cNvSpPr>
            <a:spLocks noGrp="1"/>
          </p:cNvSpPr>
          <p:nvPr>
            <p:ph type="sldNum" sz="quarter" idx="10"/>
          </p:nvPr>
        </p:nvSpPr>
        <p:spPr/>
        <p:txBody>
          <a:bodyPr/>
          <a:lstStyle/>
          <a:p>
            <a:fld id="{0EC80D9F-168B-7641-B1EC-3705B5D52EE5}" type="slidenum">
              <a:rPr lang="en-US" smtClean="0"/>
              <a:t>14</a:t>
            </a:fld>
            <a:endParaRPr lang="en-US"/>
          </a:p>
        </p:txBody>
      </p:sp>
    </p:spTree>
    <p:extLst>
      <p:ext uri="{BB962C8B-B14F-4D97-AF65-F5344CB8AC3E}">
        <p14:creationId xmlns:p14="http://schemas.microsoft.com/office/powerpoint/2010/main" val="1578215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env</a:t>
            </a:r>
            <a:r>
              <a:rPr lang="en-US" sz="1200" b="0" i="0" kern="1200" dirty="0">
                <a:solidFill>
                  <a:schemeClr val="tx1"/>
                </a:solidFill>
                <a:effectLst/>
                <a:latin typeface="+mn-lt"/>
                <a:ea typeface="+mn-ea"/>
                <a:cs typeface="+mn-cs"/>
              </a:rPr>
              <a:t> prepared for this talk is in fact a routed network.</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linux</a:t>
            </a:r>
            <a:r>
              <a:rPr lang="en-US" sz="1200" b="0" i="0" kern="1200" dirty="0">
                <a:solidFill>
                  <a:schemeClr val="tx1"/>
                </a:solidFill>
                <a:effectLst/>
                <a:latin typeface="+mn-lt"/>
                <a:ea typeface="+mn-ea"/>
                <a:cs typeface="+mn-cs"/>
              </a:rPr>
              <a:t> bridge where all the VMs are connected is a router</a:t>
            </a:r>
          </a:p>
          <a:p>
            <a:r>
              <a:rPr lang="en-US" sz="1200" b="0" i="0" kern="1200" dirty="0">
                <a:solidFill>
                  <a:schemeClr val="tx1"/>
                </a:solidFill>
                <a:effectLst/>
                <a:latin typeface="+mn-lt"/>
                <a:ea typeface="+mn-ea"/>
                <a:cs typeface="+mn-cs"/>
              </a:rPr>
              <a:t>the host machine is configured to accept forwarded packets (packets that has </a:t>
            </a:r>
            <a:r>
              <a:rPr lang="en-US" sz="1200" b="0" i="0" kern="1200" dirty="0" err="1">
                <a:solidFill>
                  <a:schemeClr val="tx1"/>
                </a:solidFill>
                <a:effectLst/>
                <a:latin typeface="+mn-lt"/>
                <a:ea typeface="+mn-ea"/>
                <a:cs typeface="+mn-cs"/>
              </a:rPr>
              <a:t>dst</a:t>
            </a:r>
            <a:r>
              <a:rPr lang="en-US" sz="1200" b="0" i="0" kern="1200" dirty="0">
                <a:solidFill>
                  <a:schemeClr val="tx1"/>
                </a:solidFill>
                <a:effectLst/>
                <a:latin typeface="+mn-lt"/>
                <a:ea typeface="+mn-ea"/>
                <a:cs typeface="+mn-cs"/>
              </a:rPr>
              <a:t> IP != </a:t>
            </a:r>
            <a:r>
              <a:rPr lang="en-US" sz="1200" b="0" i="0" kern="1200" dirty="0" err="1">
                <a:solidFill>
                  <a:schemeClr val="tx1"/>
                </a:solidFill>
                <a:effectLst/>
                <a:latin typeface="+mn-lt"/>
                <a:ea typeface="+mn-ea"/>
                <a:cs typeface="+mn-cs"/>
              </a:rPr>
              <a:t>hostIP</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How does this work:</a:t>
            </a:r>
          </a:p>
          <a:p>
            <a:r>
              <a:rPr lang="en-US" sz="1200" b="1" i="0" kern="1200" dirty="0">
                <a:solidFill>
                  <a:schemeClr val="tx1"/>
                </a:solidFill>
                <a:effectLst/>
                <a:latin typeface="+mn-lt"/>
                <a:ea typeface="+mn-ea"/>
                <a:cs typeface="+mn-cs"/>
              </a:rPr>
              <a:t>view the forwarding setting on the host, follow the </a:t>
            </a:r>
            <a:r>
              <a:rPr lang="en-US" sz="1200" b="1" i="0" kern="1200" dirty="0" err="1">
                <a:solidFill>
                  <a:schemeClr val="tx1"/>
                </a:solidFill>
                <a:effectLst/>
                <a:latin typeface="+mn-lt"/>
                <a:ea typeface="+mn-ea"/>
                <a:cs typeface="+mn-cs"/>
              </a:rPr>
              <a:t>readme.md</a:t>
            </a:r>
            <a:r>
              <a:rPr lang="en-US" sz="1200" b="1" i="0" kern="1200" dirty="0">
                <a:solidFill>
                  <a:schemeClr val="tx1"/>
                </a:solidFill>
                <a:effectLst/>
                <a:latin typeface="+mn-lt"/>
                <a:ea typeface="+mn-ea"/>
                <a:cs typeface="+mn-cs"/>
              </a:rPr>
              <a:t> file instruction</a:t>
            </a:r>
          </a:p>
        </p:txBody>
      </p:sp>
      <p:sp>
        <p:nvSpPr>
          <p:cNvPr id="4" name="Slide Number Placeholder 3"/>
          <p:cNvSpPr>
            <a:spLocks noGrp="1"/>
          </p:cNvSpPr>
          <p:nvPr>
            <p:ph type="sldNum" sz="quarter" idx="10"/>
          </p:nvPr>
        </p:nvSpPr>
        <p:spPr/>
        <p:txBody>
          <a:bodyPr/>
          <a:lstStyle/>
          <a:p>
            <a:fld id="{0EC80D9F-168B-7641-B1EC-3705B5D52EE5}" type="slidenum">
              <a:rPr lang="en-US" smtClean="0"/>
              <a:t>15</a:t>
            </a:fld>
            <a:endParaRPr lang="en-US"/>
          </a:p>
        </p:txBody>
      </p:sp>
    </p:spTree>
    <p:extLst>
      <p:ext uri="{BB962C8B-B14F-4D97-AF65-F5344CB8AC3E}">
        <p14:creationId xmlns:p14="http://schemas.microsoft.com/office/powerpoint/2010/main" val="2598849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mtu</a:t>
            </a:r>
            <a:r>
              <a:rPr lang="en-US" dirty="0"/>
              <a:t> problem is by product  of routing across </a:t>
            </a:r>
            <a:r>
              <a:rPr lang="en-US" dirty="0" err="1"/>
              <a:t>uknown</a:t>
            </a:r>
            <a:r>
              <a:rPr lang="en-US" dirty="0"/>
              <a:t> network. Where one router on the `path` uses </a:t>
            </a:r>
            <a:r>
              <a:rPr lang="en-US" dirty="0" err="1"/>
              <a:t>mtu</a:t>
            </a:r>
            <a:r>
              <a:rPr lang="en-US" dirty="0"/>
              <a:t> less than the others, this router will start fragmenting the packets (chunk a large one to smaller ones) causing transmit penalty across the entire path</a:t>
            </a:r>
          </a:p>
          <a:p>
            <a:endParaRPr lang="en-US" dirty="0"/>
          </a:p>
          <a:p>
            <a:r>
              <a:rPr lang="en-US" dirty="0"/>
              <a:t>There are solutions.. MTU path discovery. An </a:t>
            </a:r>
            <a:r>
              <a:rPr lang="en-US" dirty="0" err="1"/>
              <a:t>icmp</a:t>
            </a:r>
            <a:r>
              <a:rPr lang="en-US" dirty="0"/>
              <a:t> packet with DO-NOT-FRAGEMENT is sent to target host. Any host that can not transmit as is will respond with back with FRAGMENTATION NEEDED – SIZE = XXX</a:t>
            </a:r>
          </a:p>
        </p:txBody>
      </p:sp>
      <p:sp>
        <p:nvSpPr>
          <p:cNvPr id="4" name="Slide Number Placeholder 3"/>
          <p:cNvSpPr>
            <a:spLocks noGrp="1"/>
          </p:cNvSpPr>
          <p:nvPr>
            <p:ph type="sldNum" sz="quarter" idx="10"/>
          </p:nvPr>
        </p:nvSpPr>
        <p:spPr/>
        <p:txBody>
          <a:bodyPr/>
          <a:lstStyle/>
          <a:p>
            <a:fld id="{0EC80D9F-168B-7641-B1EC-3705B5D52EE5}" type="slidenum">
              <a:rPr lang="en-US" smtClean="0"/>
              <a:t>16</a:t>
            </a:fld>
            <a:endParaRPr lang="en-US"/>
          </a:p>
        </p:txBody>
      </p:sp>
    </p:spTree>
    <p:extLst>
      <p:ext uri="{BB962C8B-B14F-4D97-AF65-F5344CB8AC3E}">
        <p14:creationId xmlns:p14="http://schemas.microsoft.com/office/powerpoint/2010/main" val="1103633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C80D9F-168B-7641-B1EC-3705B5D52EE5}" type="slidenum">
              <a:rPr lang="en-US" smtClean="0"/>
              <a:t>17</a:t>
            </a:fld>
            <a:endParaRPr lang="en-US"/>
          </a:p>
        </p:txBody>
      </p:sp>
    </p:spTree>
    <p:extLst>
      <p:ext uri="{BB962C8B-B14F-4D97-AF65-F5344CB8AC3E}">
        <p14:creationId xmlns:p14="http://schemas.microsoft.com/office/powerpoint/2010/main" val="3255822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UDP datagram has </a:t>
            </a:r>
          </a:p>
          <a:p>
            <a:r>
              <a:rPr lang="en-US" dirty="0"/>
              <a:t>1- Source Port (16bit)</a:t>
            </a:r>
          </a:p>
          <a:p>
            <a:r>
              <a:rPr lang="en-US" dirty="0"/>
              <a:t>2- Destination Port (16bit)</a:t>
            </a:r>
          </a:p>
          <a:p>
            <a:r>
              <a:rPr lang="en-US" dirty="0"/>
              <a:t>3- Packet check sum (16bit)</a:t>
            </a:r>
          </a:p>
          <a:p>
            <a:r>
              <a:rPr lang="en-US" dirty="0"/>
              <a:t>4- Packet Length (16 bit)</a:t>
            </a:r>
          </a:p>
          <a:p>
            <a:endParaRPr lang="en-US" dirty="0"/>
          </a:p>
          <a:p>
            <a:endParaRPr lang="en-US" dirty="0"/>
          </a:p>
          <a:p>
            <a:r>
              <a:rPr lang="en-US" dirty="0"/>
              <a:t>No header length needed (since source and target port are fixed length). Because of this model a state machine is created. </a:t>
            </a:r>
            <a:r>
              <a:rPr lang="en-US" dirty="0" err="1"/>
              <a:t>Reciever</a:t>
            </a:r>
            <a:r>
              <a:rPr lang="en-US" dirty="0"/>
              <a:t> has to “listen” first on a port, before the sender can send anything.</a:t>
            </a:r>
          </a:p>
          <a:p>
            <a:endParaRPr lang="en-US" dirty="0"/>
          </a:p>
          <a:p>
            <a:r>
              <a:rPr lang="en-US" dirty="0"/>
              <a:t>Cool we have solved addressing app, but we didn’t address anything else (assembled in order, nor ensured deliver)</a:t>
            </a:r>
          </a:p>
          <a:p>
            <a:endParaRPr lang="en-US" dirty="0"/>
          </a:p>
        </p:txBody>
      </p:sp>
      <p:sp>
        <p:nvSpPr>
          <p:cNvPr id="4" name="Slide Number Placeholder 3"/>
          <p:cNvSpPr>
            <a:spLocks noGrp="1"/>
          </p:cNvSpPr>
          <p:nvPr>
            <p:ph type="sldNum" sz="quarter" idx="10"/>
          </p:nvPr>
        </p:nvSpPr>
        <p:spPr/>
        <p:txBody>
          <a:bodyPr/>
          <a:lstStyle/>
          <a:p>
            <a:fld id="{0EC80D9F-168B-7641-B1EC-3705B5D52EE5}" type="slidenum">
              <a:rPr lang="en-US" smtClean="0"/>
              <a:t>20</a:t>
            </a:fld>
            <a:endParaRPr lang="en-US"/>
          </a:p>
        </p:txBody>
      </p:sp>
    </p:spTree>
    <p:extLst>
      <p:ext uri="{BB962C8B-B14F-4D97-AF65-F5344CB8AC3E}">
        <p14:creationId xmlns:p14="http://schemas.microsoft.com/office/powerpoint/2010/main" val="1176322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run cleanup FIRST</a:t>
            </a:r>
          </a:p>
          <a:p>
            <a:r>
              <a:rPr lang="en-US" dirty="0"/>
              <a:t>-- step 0</a:t>
            </a:r>
          </a:p>
          <a:p>
            <a:r>
              <a:rPr lang="en-US" dirty="0"/>
              <a:t>-- then step 1</a:t>
            </a:r>
          </a:p>
          <a:p>
            <a:endParaRPr lang="en-US" dirty="0"/>
          </a:p>
          <a:p>
            <a:r>
              <a:rPr lang="en-US" dirty="0"/>
              <a:t>Show that packets has no </a:t>
            </a:r>
            <a:r>
              <a:rPr lang="en-US" dirty="0" err="1"/>
              <a:t>ack</a:t>
            </a:r>
            <a:r>
              <a:rPr lang="en-US" dirty="0"/>
              <a:t> by just running step 1 only</a:t>
            </a:r>
          </a:p>
          <a:p>
            <a:endParaRPr lang="en-US" dirty="0"/>
          </a:p>
          <a:p>
            <a:r>
              <a:rPr lang="en-US" dirty="0"/>
              <a:t>Key messages</a:t>
            </a:r>
          </a:p>
          <a:p>
            <a:pPr marL="171450" indent="-171450">
              <a:buFontTx/>
              <a:buChar char="-"/>
            </a:pPr>
            <a:r>
              <a:rPr lang="en-US" dirty="0" err="1"/>
              <a:t>Udp</a:t>
            </a:r>
            <a:r>
              <a:rPr lang="en-US" dirty="0"/>
              <a:t> has no connection state machine</a:t>
            </a:r>
          </a:p>
          <a:p>
            <a:pPr marL="171450" indent="-171450">
              <a:buFontTx/>
              <a:buChar char="-"/>
            </a:pPr>
            <a:r>
              <a:rPr lang="en-US" dirty="0"/>
              <a:t>No </a:t>
            </a:r>
            <a:r>
              <a:rPr lang="en-US" dirty="0" err="1"/>
              <a:t>ack</a:t>
            </a:r>
            <a:r>
              <a:rPr lang="en-US" dirty="0"/>
              <a:t>, messages will fail and sender will not know</a:t>
            </a:r>
          </a:p>
          <a:p>
            <a:pPr marL="171450" indent="-171450">
              <a:buFontTx/>
              <a:buChar char="-"/>
            </a:pPr>
            <a:r>
              <a:rPr lang="en-US" dirty="0"/>
              <a:t>Because of the above UDP has perf advantages (even with limitation) hence it is preferred for gaming, streaming and soon for HTTP/3</a:t>
            </a:r>
          </a:p>
        </p:txBody>
      </p:sp>
      <p:sp>
        <p:nvSpPr>
          <p:cNvPr id="4" name="Slide Number Placeholder 3"/>
          <p:cNvSpPr>
            <a:spLocks noGrp="1"/>
          </p:cNvSpPr>
          <p:nvPr>
            <p:ph type="sldNum" sz="quarter" idx="10"/>
          </p:nvPr>
        </p:nvSpPr>
        <p:spPr/>
        <p:txBody>
          <a:bodyPr/>
          <a:lstStyle/>
          <a:p>
            <a:fld id="{0EC80D9F-168B-7641-B1EC-3705B5D52EE5}" type="slidenum">
              <a:rPr lang="en-US" smtClean="0"/>
              <a:t>21</a:t>
            </a:fld>
            <a:endParaRPr lang="en-US"/>
          </a:p>
        </p:txBody>
      </p:sp>
    </p:spTree>
    <p:extLst>
      <p:ext uri="{BB962C8B-B14F-4D97-AF65-F5344CB8AC3E}">
        <p14:creationId xmlns:p14="http://schemas.microsoft.com/office/powerpoint/2010/main" val="492267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TCP </a:t>
            </a:r>
            <a:r>
              <a:rPr lang="en-US" dirty="0" err="1"/>
              <a:t>segement</a:t>
            </a:r>
            <a:r>
              <a:rPr lang="en-US" dirty="0"/>
              <a:t> has:</a:t>
            </a:r>
          </a:p>
          <a:p>
            <a:pPr marL="171450" indent="-171450">
              <a:buFontTx/>
              <a:buChar char="-"/>
            </a:pPr>
            <a:r>
              <a:rPr lang="en-US" dirty="0"/>
              <a:t>Source Port</a:t>
            </a:r>
          </a:p>
          <a:p>
            <a:pPr marL="171450" indent="-171450">
              <a:buFontTx/>
              <a:buChar char="-"/>
            </a:pPr>
            <a:r>
              <a:rPr lang="en-US" dirty="0"/>
              <a:t>Destination Port</a:t>
            </a:r>
          </a:p>
          <a:p>
            <a:pPr marL="171450" indent="-171450">
              <a:buFontTx/>
              <a:buChar char="-"/>
            </a:pPr>
            <a:r>
              <a:rPr lang="en-US" dirty="0"/>
              <a:t>Sequence number (first byte in sequence)</a:t>
            </a:r>
          </a:p>
          <a:p>
            <a:pPr marL="171450" indent="-171450">
              <a:buFontTx/>
              <a:buChar char="-"/>
            </a:pPr>
            <a:r>
              <a:rPr lang="en-US" dirty="0" err="1"/>
              <a:t>Ack</a:t>
            </a:r>
            <a:r>
              <a:rPr lang="en-US" dirty="0"/>
              <a:t> (sender can say I </a:t>
            </a:r>
            <a:r>
              <a:rPr lang="en-US" dirty="0" err="1"/>
              <a:t>ack</a:t>
            </a:r>
            <a:r>
              <a:rPr lang="en-US" dirty="0"/>
              <a:t> &lt;</a:t>
            </a:r>
            <a:r>
              <a:rPr lang="en-US" dirty="0" err="1"/>
              <a:t>seq</a:t>
            </a:r>
            <a:r>
              <a:rPr lang="en-US" dirty="0"/>
              <a:t>&gt; receive assumes anything *before* is </a:t>
            </a:r>
            <a:r>
              <a:rPr lang="en-US" dirty="0" err="1"/>
              <a:t>acked</a:t>
            </a:r>
            <a:r>
              <a:rPr lang="en-US" dirty="0"/>
              <a:t>)</a:t>
            </a:r>
          </a:p>
          <a:p>
            <a:pPr marL="171450" indent="-171450">
              <a:buFontTx/>
              <a:buChar char="-"/>
            </a:pPr>
            <a:r>
              <a:rPr lang="en-US" dirty="0"/>
              <a:t>Optional parameters (MSS is one of them)</a:t>
            </a:r>
          </a:p>
          <a:p>
            <a:pPr fontAlgn="base"/>
            <a:r>
              <a:rPr lang="en-US" sz="1200" b="1" i="0" kern="1200" dirty="0">
                <a:solidFill>
                  <a:schemeClr val="tx1"/>
                </a:solidFill>
                <a:effectLst/>
                <a:latin typeface="+mn-lt"/>
                <a:ea typeface="+mn-ea"/>
                <a:cs typeface="+mn-cs"/>
              </a:rPr>
              <a:t>URG</a:t>
            </a:r>
            <a:r>
              <a:rPr lang="en-US" sz="1200" b="0" i="0" kern="1200" dirty="0">
                <a:solidFill>
                  <a:schemeClr val="tx1"/>
                </a:solidFill>
                <a:effectLst/>
                <a:latin typeface="+mn-lt"/>
                <a:ea typeface="+mn-ea"/>
                <a:cs typeface="+mn-cs"/>
              </a:rPr>
              <a:t>: Urgent pointer is valid (nobody uses this)</a:t>
            </a:r>
          </a:p>
          <a:p>
            <a:pPr fontAlgn="base"/>
            <a:r>
              <a:rPr lang="en-US" sz="1200" b="1" i="0" kern="1200" dirty="0">
                <a:solidFill>
                  <a:schemeClr val="tx1"/>
                </a:solidFill>
                <a:effectLst/>
                <a:latin typeface="+mn-lt"/>
                <a:ea typeface="+mn-ea"/>
                <a:cs typeface="+mn-cs"/>
              </a:rPr>
              <a:t>ACK</a:t>
            </a:r>
            <a:r>
              <a:rPr lang="en-US" sz="1200" b="0" i="0" kern="1200" dirty="0">
                <a:solidFill>
                  <a:schemeClr val="tx1"/>
                </a:solidFill>
                <a:effectLst/>
                <a:latin typeface="+mn-lt"/>
                <a:ea typeface="+mn-ea"/>
                <a:cs typeface="+mn-cs"/>
              </a:rPr>
              <a:t>: Message has </a:t>
            </a:r>
            <a:r>
              <a:rPr lang="en-US" sz="1200" b="0" i="0" kern="1200" dirty="0" err="1">
                <a:solidFill>
                  <a:schemeClr val="tx1"/>
                </a:solidFill>
                <a:effectLst/>
                <a:latin typeface="+mn-lt"/>
                <a:ea typeface="+mn-ea"/>
                <a:cs typeface="+mn-cs"/>
              </a:rPr>
              <a:t>ack</a:t>
            </a:r>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PSH</a:t>
            </a:r>
            <a:r>
              <a:rPr lang="en-US" sz="1200" b="0" i="0" kern="1200" dirty="0">
                <a:solidFill>
                  <a:schemeClr val="tx1"/>
                </a:solidFill>
                <a:effectLst/>
                <a:latin typeface="+mn-lt"/>
                <a:ea typeface="+mn-ea"/>
                <a:cs typeface="+mn-cs"/>
              </a:rPr>
              <a:t>: message is data</a:t>
            </a:r>
          </a:p>
          <a:p>
            <a:pPr fontAlgn="base"/>
            <a:r>
              <a:rPr lang="en-US" sz="1200" b="1" i="0" kern="1200" dirty="0">
                <a:solidFill>
                  <a:schemeClr val="tx1"/>
                </a:solidFill>
                <a:effectLst/>
                <a:latin typeface="+mn-lt"/>
                <a:ea typeface="+mn-ea"/>
                <a:cs typeface="+mn-cs"/>
              </a:rPr>
              <a:t>RST</a:t>
            </a:r>
            <a:r>
              <a:rPr lang="en-US" sz="1200" b="0" i="0" kern="1200" dirty="0">
                <a:solidFill>
                  <a:schemeClr val="tx1"/>
                </a:solidFill>
                <a:effectLst/>
                <a:latin typeface="+mn-lt"/>
                <a:ea typeface="+mn-ea"/>
                <a:cs typeface="+mn-cs"/>
              </a:rPr>
              <a:t>: Reset the connection</a:t>
            </a:r>
          </a:p>
          <a:p>
            <a:pPr fontAlgn="base"/>
            <a:r>
              <a:rPr lang="en-US" sz="1200" b="1" i="0" kern="1200" dirty="0">
                <a:solidFill>
                  <a:schemeClr val="tx1"/>
                </a:solidFill>
                <a:effectLst/>
                <a:latin typeface="+mn-lt"/>
                <a:ea typeface="+mn-ea"/>
                <a:cs typeface="+mn-cs"/>
              </a:rPr>
              <a:t>SYN</a:t>
            </a:r>
            <a:r>
              <a:rPr lang="en-US" sz="1200" b="0" i="0" kern="1200" dirty="0">
                <a:solidFill>
                  <a:schemeClr val="tx1"/>
                </a:solidFill>
                <a:effectLst/>
                <a:latin typeface="+mn-lt"/>
                <a:ea typeface="+mn-ea"/>
                <a:cs typeface="+mn-cs"/>
              </a:rPr>
              <a:t>: sequence number is valid </a:t>
            </a:r>
          </a:p>
          <a:p>
            <a:pPr fontAlgn="base"/>
            <a:r>
              <a:rPr lang="en-US" sz="1200" b="1" i="0" kern="1200" dirty="0">
                <a:solidFill>
                  <a:schemeClr val="tx1"/>
                </a:solidFill>
                <a:effectLst/>
                <a:latin typeface="+mn-lt"/>
                <a:ea typeface="+mn-ea"/>
                <a:cs typeface="+mn-cs"/>
              </a:rPr>
              <a:t>FIN</a:t>
            </a:r>
            <a:r>
              <a:rPr lang="en-US" sz="1200" b="0" i="0" kern="1200" dirty="0">
                <a:solidFill>
                  <a:schemeClr val="tx1"/>
                </a:solidFill>
                <a:effectLst/>
                <a:latin typeface="+mn-lt"/>
                <a:ea typeface="+mn-ea"/>
                <a:cs typeface="+mn-cs"/>
              </a:rPr>
              <a:t>: Terminate the connection</a:t>
            </a:r>
            <a:endParaRPr lang="en-US" dirty="0"/>
          </a:p>
          <a:p>
            <a:pPr marL="171450" indent="-171450">
              <a:buFontTx/>
              <a:buChar char="-"/>
            </a:pPr>
            <a:r>
              <a:rPr lang="en-US" dirty="0"/>
              <a:t>Header Length</a:t>
            </a:r>
          </a:p>
          <a:p>
            <a:pPr marL="171450" indent="-171450">
              <a:buFontTx/>
              <a:buChar char="-"/>
            </a:pPr>
            <a:r>
              <a:rPr lang="en-US" dirty="0"/>
              <a:t>*Window scaling management* (more on this later)</a:t>
            </a:r>
          </a:p>
          <a:p>
            <a:pPr marL="171450" indent="-171450">
              <a:buFontTx/>
              <a:buChar char="-"/>
            </a:pPr>
            <a:endParaRPr lang="en-US" dirty="0"/>
          </a:p>
          <a:p>
            <a:pPr marL="171450" indent="-171450">
              <a:buFontTx/>
              <a:buChar char="-"/>
            </a:pPr>
            <a:endParaRPr lang="en-US" dirty="0"/>
          </a:p>
          <a:p>
            <a:pPr marL="171450" indent="-171450">
              <a:buFontTx/>
              <a:buChar char="-"/>
            </a:pPr>
            <a:r>
              <a:rPr lang="en-US" dirty="0"/>
              <a:t>Question difference between </a:t>
            </a:r>
            <a:r>
              <a:rPr lang="en-US" b="1" dirty="0"/>
              <a:t>RST</a:t>
            </a:r>
            <a:r>
              <a:rPr lang="en-US" dirty="0"/>
              <a:t> and </a:t>
            </a:r>
            <a:r>
              <a:rPr lang="en-US" b="1" dirty="0"/>
              <a:t>FIN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Notice: Connection State machine</a:t>
            </a:r>
          </a:p>
          <a:p>
            <a:pPr marL="171450" indent="-171450">
              <a:buFontTx/>
              <a:buChar char="-"/>
            </a:pPr>
            <a:endParaRPr lang="en-US" b="1" dirty="0"/>
          </a:p>
        </p:txBody>
      </p:sp>
      <p:sp>
        <p:nvSpPr>
          <p:cNvPr id="4" name="Slide Number Placeholder 3"/>
          <p:cNvSpPr>
            <a:spLocks noGrp="1"/>
          </p:cNvSpPr>
          <p:nvPr>
            <p:ph type="sldNum" sz="quarter" idx="10"/>
          </p:nvPr>
        </p:nvSpPr>
        <p:spPr/>
        <p:txBody>
          <a:bodyPr/>
          <a:lstStyle/>
          <a:p>
            <a:fld id="{0EC80D9F-168B-7641-B1EC-3705B5D52EE5}" type="slidenum">
              <a:rPr lang="en-US" smtClean="0"/>
              <a:t>22</a:t>
            </a:fld>
            <a:endParaRPr lang="en-US"/>
          </a:p>
        </p:txBody>
      </p:sp>
    </p:spTree>
    <p:extLst>
      <p:ext uri="{BB962C8B-B14F-4D97-AF65-F5344CB8AC3E}">
        <p14:creationId xmlns:p14="http://schemas.microsoft.com/office/powerpoint/2010/main" val="650822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View ./server/</a:t>
            </a:r>
            <a:r>
              <a:rPr lang="en-US" dirty="0" err="1"/>
              <a:t>main.go</a:t>
            </a:r>
            <a:r>
              <a:rPr lang="en-US" dirty="0"/>
              <a:t>, discuss the connection state machine</a:t>
            </a:r>
          </a:p>
          <a:p>
            <a:endParaRPr lang="en-US" dirty="0"/>
          </a:p>
          <a:p>
            <a:r>
              <a:rPr lang="en-US" dirty="0"/>
              <a:t>-- run step0 (</a:t>
            </a:r>
            <a:r>
              <a:rPr lang="en-US" i="1" dirty="0"/>
              <a:t>this starts the server</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tcpdump</a:t>
            </a:r>
            <a:r>
              <a:rPr lang="en-US" dirty="0"/>
              <a:t> port 10020 on a new shell (vm0)</a:t>
            </a:r>
          </a:p>
          <a:p>
            <a:endParaRPr lang="en-US" dirty="0"/>
          </a:p>
          <a:p>
            <a:r>
              <a:rPr lang="en-US" dirty="0"/>
              <a:t>DEMO:</a:t>
            </a:r>
          </a:p>
          <a:p>
            <a:r>
              <a:rPr lang="en-US" dirty="0"/>
              <a:t>run (vm1) </a:t>
            </a:r>
            <a:r>
              <a:rPr lang="en-US" dirty="0" err="1"/>
              <a:t>netcat</a:t>
            </a:r>
            <a:r>
              <a:rPr lang="en-US" dirty="0"/>
              <a:t> -</a:t>
            </a:r>
            <a:r>
              <a:rPr lang="en-US" dirty="0" err="1"/>
              <a:t>zv</a:t>
            </a:r>
            <a:r>
              <a:rPr lang="en-US" dirty="0"/>
              <a:t> 192.168.99.10 10020</a:t>
            </a:r>
          </a:p>
          <a:p>
            <a:r>
              <a:rPr lang="en-US" dirty="0"/>
              <a:t>This ^^^ shows the connection state machine in action. </a:t>
            </a:r>
          </a:p>
          <a:p>
            <a:endParaRPr lang="en-US" dirty="0"/>
          </a:p>
          <a:p>
            <a:r>
              <a:rPr lang="en-US" dirty="0"/>
              <a:t>DEMO</a:t>
            </a:r>
          </a:p>
          <a:p>
            <a:r>
              <a:rPr lang="en-US" dirty="0"/>
              <a:t>Run (VM1) curl -</a:t>
            </a:r>
            <a:r>
              <a:rPr lang="en-US" dirty="0" err="1"/>
              <a:t>vvv</a:t>
            </a:r>
            <a:r>
              <a:rPr lang="en-US" dirty="0"/>
              <a:t> 192.168.99.10:10020</a:t>
            </a:r>
          </a:p>
          <a:p>
            <a:endParaRPr lang="en-US" dirty="0"/>
          </a:p>
          <a:p>
            <a:endParaRPr lang="en-US" dirty="0"/>
          </a:p>
        </p:txBody>
      </p:sp>
      <p:sp>
        <p:nvSpPr>
          <p:cNvPr id="4" name="Slide Number Placeholder 3"/>
          <p:cNvSpPr>
            <a:spLocks noGrp="1"/>
          </p:cNvSpPr>
          <p:nvPr>
            <p:ph type="sldNum" sz="quarter" idx="10"/>
          </p:nvPr>
        </p:nvSpPr>
        <p:spPr/>
        <p:txBody>
          <a:bodyPr/>
          <a:lstStyle/>
          <a:p>
            <a:fld id="{0EC80D9F-168B-7641-B1EC-3705B5D52EE5}" type="slidenum">
              <a:rPr lang="en-US" smtClean="0"/>
              <a:t>24</a:t>
            </a:fld>
            <a:endParaRPr lang="en-US"/>
          </a:p>
        </p:txBody>
      </p:sp>
    </p:spTree>
    <p:extLst>
      <p:ext uri="{BB962C8B-B14F-4D97-AF65-F5344CB8AC3E}">
        <p14:creationId xmlns:p14="http://schemas.microsoft.com/office/powerpoint/2010/main" val="2076616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buffers are chock points</a:t>
            </a:r>
          </a:p>
          <a:p>
            <a:pPr marL="171450" indent="-171450">
              <a:buFontTx/>
              <a:buChar char="-"/>
            </a:pPr>
            <a:r>
              <a:rPr lang="en-US" dirty="0"/>
              <a:t>If </a:t>
            </a:r>
            <a:r>
              <a:rPr lang="en-US" dirty="0" err="1"/>
              <a:t>nic</a:t>
            </a:r>
            <a:r>
              <a:rPr lang="en-US" dirty="0"/>
              <a:t> h/w buffer is full, packets are dropped before even </a:t>
            </a:r>
            <a:r>
              <a:rPr lang="en-US" dirty="0" err="1"/>
              <a:t>receving</a:t>
            </a:r>
            <a:r>
              <a:rPr lang="en-US" dirty="0"/>
              <a:t> them</a:t>
            </a:r>
          </a:p>
          <a:p>
            <a:pPr marL="171450" indent="-171450">
              <a:buFontTx/>
              <a:buChar char="-"/>
            </a:pPr>
            <a:r>
              <a:rPr lang="en-US" dirty="0"/>
              <a:t>If kernel buffer is full (or kernel is too busy with other house keeping tasks) then packets are dropped</a:t>
            </a:r>
          </a:p>
          <a:p>
            <a:pPr marL="171450" indent="-171450">
              <a:buFontTx/>
              <a:buChar char="-"/>
            </a:pPr>
            <a:r>
              <a:rPr lang="en-US" dirty="0"/>
              <a:t>If app is not picking up datagrams or packets quick enough </a:t>
            </a:r>
            <a:r>
              <a:rPr lang="en-US" dirty="0" err="1"/>
              <a:t>underlaying</a:t>
            </a:r>
            <a:r>
              <a:rPr lang="en-US" dirty="0"/>
              <a:t> buffers will be dropped</a:t>
            </a:r>
          </a:p>
        </p:txBody>
      </p:sp>
      <p:sp>
        <p:nvSpPr>
          <p:cNvPr id="4" name="Slide Number Placeholder 3"/>
          <p:cNvSpPr>
            <a:spLocks noGrp="1"/>
          </p:cNvSpPr>
          <p:nvPr>
            <p:ph type="sldNum" sz="quarter" idx="10"/>
          </p:nvPr>
        </p:nvSpPr>
        <p:spPr/>
        <p:txBody>
          <a:bodyPr/>
          <a:lstStyle/>
          <a:p>
            <a:fld id="{0EC80D9F-168B-7641-B1EC-3705B5D52EE5}" type="slidenum">
              <a:rPr lang="en-US" smtClean="0"/>
              <a:t>26</a:t>
            </a:fld>
            <a:endParaRPr lang="en-US"/>
          </a:p>
        </p:txBody>
      </p:sp>
    </p:spTree>
    <p:extLst>
      <p:ext uri="{BB962C8B-B14F-4D97-AF65-F5344CB8AC3E}">
        <p14:creationId xmlns:p14="http://schemas.microsoft.com/office/powerpoint/2010/main" val="1392393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didn’t we talk about </a:t>
            </a:r>
            <a:r>
              <a:rPr lang="en-US" dirty="0" err="1"/>
              <a:t>nagle</a:t>
            </a:r>
            <a:r>
              <a:rPr lang="en-US" dirty="0"/>
              <a:t> algorithm? </a:t>
            </a:r>
          </a:p>
          <a:p>
            <a:endParaRPr lang="en-US" dirty="0"/>
          </a:p>
          <a:p>
            <a:r>
              <a:rPr lang="en-US" dirty="0"/>
              <a:t>Nagle will lower the total # of segments on the network, by stalling segments if they are smaller than certain size. This will lower the total packets sent, but has no effect on congested network YMMV</a:t>
            </a:r>
          </a:p>
          <a:p>
            <a:endParaRPr lang="en-US" dirty="0"/>
          </a:p>
        </p:txBody>
      </p:sp>
      <p:sp>
        <p:nvSpPr>
          <p:cNvPr id="4" name="Slide Number Placeholder 3"/>
          <p:cNvSpPr>
            <a:spLocks noGrp="1"/>
          </p:cNvSpPr>
          <p:nvPr>
            <p:ph type="sldNum" sz="quarter" idx="10"/>
          </p:nvPr>
        </p:nvSpPr>
        <p:spPr/>
        <p:txBody>
          <a:bodyPr/>
          <a:lstStyle/>
          <a:p>
            <a:fld id="{0EC80D9F-168B-7641-B1EC-3705B5D52EE5}" type="slidenum">
              <a:rPr lang="en-US" smtClean="0"/>
              <a:t>27</a:t>
            </a:fld>
            <a:endParaRPr lang="en-US"/>
          </a:p>
        </p:txBody>
      </p:sp>
    </p:spTree>
    <p:extLst>
      <p:ext uri="{BB962C8B-B14F-4D97-AF65-F5344CB8AC3E}">
        <p14:creationId xmlns:p14="http://schemas.microsoft.com/office/powerpoint/2010/main" val="3169707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Few assumptions we made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Computer A will only connect to computer B. Specifically, computer A has a dedicated *</a:t>
            </a:r>
            <a:r>
              <a:rPr lang="en-US" dirty="0" err="1"/>
              <a:t>nic</a:t>
            </a:r>
            <a:r>
              <a:rPr lang="en-US" dirty="0"/>
              <a:t>* and *line* to talk to computer B, and vice versa …. </a:t>
            </a:r>
            <a:r>
              <a:rPr lang="en-US" b="1" i="1" dirty="0"/>
              <a:t>for every sender/receiver combination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Computer B will get each signal clearly, on first attempt.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`pulses` travel on faulty lines, often translated to different `pulses` and often spanning the entire planet.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important to note, that there is not a “message transmission”. There is no `begin message`.. `send`.. Just symbols from A--&gt;B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more on Naval Semaphores flags::</a:t>
            </a:r>
            <a:r>
              <a:rPr lang="en-US" dirty="0">
                <a:hlinkClick r:id="rId3"/>
              </a:rPr>
              <a:t> https://en.wikipedia.org/wiki/Flag_semaphore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0EC80D9F-168B-7641-B1EC-3705B5D52EE5}" type="slidenum">
              <a:rPr lang="en-US" smtClean="0"/>
              <a:t>6</a:t>
            </a:fld>
            <a:endParaRPr lang="en-US"/>
          </a:p>
        </p:txBody>
      </p:sp>
    </p:spTree>
    <p:extLst>
      <p:ext uri="{BB962C8B-B14F-4D97-AF65-F5344CB8AC3E}">
        <p14:creationId xmlns:p14="http://schemas.microsoft.com/office/powerpoint/2010/main" val="3536245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t>
            </a:r>
            <a:r>
              <a:rPr lang="en-US" sz="1200" b="0" i="0" kern="1200" dirty="0">
                <a:solidFill>
                  <a:schemeClr val="tx1"/>
                </a:solidFill>
                <a:effectLst/>
                <a:latin typeface="+mn-lt"/>
                <a:ea typeface="+mn-ea"/>
                <a:cs typeface="+mn-cs"/>
              </a:rPr>
              <a:t>All problems in computer science can be solved by another level of indirection</a:t>
            </a:r>
            <a:r>
              <a:rPr lang="en-US" sz="1200" b="1" i="0" kern="1200" dirty="0">
                <a:solidFill>
                  <a:schemeClr val="tx1"/>
                </a:solidFill>
                <a:effectLst/>
                <a:latin typeface="+mn-lt"/>
                <a:ea typeface="+mn-ea"/>
                <a:cs typeface="+mn-cs"/>
              </a:rPr>
              <a:t>” , David Wheeler</a:t>
            </a:r>
          </a:p>
          <a:p>
            <a:endParaRPr lang="en-US" dirty="0"/>
          </a:p>
          <a:p>
            <a:r>
              <a:rPr lang="en-US" dirty="0"/>
              <a:t>Data link takes a buffer and *</a:t>
            </a:r>
            <a:r>
              <a:rPr lang="en-US" b="1" dirty="0"/>
              <a:t>encapsulate</a:t>
            </a:r>
            <a:r>
              <a:rPr lang="en-US" dirty="0"/>
              <a:t>* it (aka </a:t>
            </a:r>
            <a:r>
              <a:rPr lang="en-US" dirty="0" err="1"/>
              <a:t>encap-ed</a:t>
            </a:r>
            <a:r>
              <a:rPr lang="en-US" dirty="0"/>
              <a:t>) with: </a:t>
            </a:r>
          </a:p>
          <a:p>
            <a:r>
              <a:rPr lang="en-US" dirty="0"/>
              <a:t>1- Frame Header: Length </a:t>
            </a:r>
          </a:p>
          <a:p>
            <a:r>
              <a:rPr lang="en-US" dirty="0"/>
              <a:t>2- Frame Footer: sequence + CRC.</a:t>
            </a:r>
          </a:p>
          <a:p>
            <a:endParaRPr lang="en-US" dirty="0"/>
          </a:p>
          <a:p>
            <a:r>
              <a:rPr lang="en-US" dirty="0"/>
              <a:t>** frames are of agreed upon max  size 1500b, or </a:t>
            </a:r>
            <a:r>
              <a:rPr lang="en-US" dirty="0" err="1"/>
              <a:t>jumpo</a:t>
            </a:r>
            <a:r>
              <a:rPr lang="en-US" dirty="0"/>
              <a:t> frames 9000b.. Or protocol specific, as long as sender/receiver know the max length then things should work as expected**</a:t>
            </a:r>
          </a:p>
          <a:p>
            <a:endParaRPr lang="en-US" dirty="0"/>
          </a:p>
          <a:p>
            <a:r>
              <a:rPr lang="en-US" dirty="0"/>
              <a:t>I still need </a:t>
            </a:r>
            <a:r>
              <a:rPr lang="en-US" dirty="0" err="1"/>
              <a:t>nic</a:t>
            </a:r>
            <a:r>
              <a:rPr lang="en-US" dirty="0"/>
              <a:t>+ line for each machine I am connected to. So..</a:t>
            </a:r>
          </a:p>
          <a:p>
            <a:r>
              <a:rPr lang="en-US" b="1" u="sng" dirty="0"/>
              <a:t>Enter</a:t>
            </a:r>
            <a:r>
              <a:rPr lang="en-US" dirty="0"/>
              <a:t>: </a:t>
            </a:r>
            <a:r>
              <a:rPr lang="en-US" b="1" dirty="0"/>
              <a:t>MAC ADDRESS</a:t>
            </a:r>
            <a:r>
              <a:rPr lang="en-US" dirty="0"/>
              <a:t>. A 6 byte (unique on the network). Usually encoded on the NIC itself. Each frame carries </a:t>
            </a:r>
            <a:r>
              <a:rPr lang="en-US" b="1" dirty="0"/>
              <a:t>source</a:t>
            </a:r>
            <a:r>
              <a:rPr lang="en-US" dirty="0"/>
              <a:t>/</a:t>
            </a:r>
            <a:r>
              <a:rPr lang="en-US" b="1" dirty="0"/>
              <a:t>destination </a:t>
            </a:r>
            <a:r>
              <a:rPr lang="en-US" dirty="0"/>
              <a:t>mac addresses</a:t>
            </a:r>
          </a:p>
          <a:p>
            <a:endParaRPr lang="en-US" dirty="0"/>
          </a:p>
          <a:p>
            <a:r>
              <a:rPr lang="en-US" dirty="0"/>
              <a:t>There is not a lot of excitement for software engineers at this level (unless …) </a:t>
            </a:r>
          </a:p>
          <a:p>
            <a:r>
              <a:rPr lang="en-US" dirty="0"/>
              <a:t> However folks who literally ”connect the world” live and die by these stuff. Imagine ISPs, satellite connections, frame lay or better imagine folks building cross cloud data centers backbone connections</a:t>
            </a:r>
          </a:p>
          <a:p>
            <a:endParaRPr lang="en-US" dirty="0"/>
          </a:p>
          <a:p>
            <a:r>
              <a:rPr lang="en-US" b="1" dirty="0"/>
              <a:t>Did we</a:t>
            </a:r>
            <a:r>
              <a:rPr lang="en-US" dirty="0"/>
              <a:t>:</a:t>
            </a:r>
          </a:p>
          <a:p>
            <a:r>
              <a:rPr lang="en-US" dirty="0"/>
              <a:t>– *Really* the addressing problem? What happens if replaced machine B </a:t>
            </a:r>
            <a:r>
              <a:rPr lang="en-US" dirty="0" err="1"/>
              <a:t>nic</a:t>
            </a:r>
            <a:r>
              <a:rPr lang="en-US" dirty="0"/>
              <a:t>?</a:t>
            </a:r>
          </a:p>
          <a:p>
            <a:r>
              <a:rPr lang="en-US" dirty="0"/>
              <a:t>– Did we solve the scale problem? I mean in theory we can have a wire from machine A to each machine N we want to connect to. </a:t>
            </a:r>
            <a:r>
              <a:rPr lang="en-US" b="1" i="1" dirty="0"/>
              <a:t>But do we have to</a:t>
            </a:r>
            <a:r>
              <a:rPr lang="en-US" dirty="0"/>
              <a:t>?</a:t>
            </a:r>
          </a:p>
          <a:p>
            <a:r>
              <a:rPr lang="en-US" dirty="0"/>
              <a:t>– We – so far – assumed that computers A-&gt;B can only send one message at a time .. What if I have multiple applications running on machine B which multiple clients on machine A wants to talk to?</a:t>
            </a:r>
          </a:p>
          <a:p>
            <a:r>
              <a:rPr lang="en-US" dirty="0"/>
              <a:t>– Did we solve message assured delivery?</a:t>
            </a:r>
          </a:p>
          <a:p>
            <a:r>
              <a:rPr lang="en-US" dirty="0"/>
              <a:t>–  What if I want to send large data?</a:t>
            </a:r>
          </a:p>
        </p:txBody>
      </p:sp>
      <p:sp>
        <p:nvSpPr>
          <p:cNvPr id="4" name="Slide Number Placeholder 3"/>
          <p:cNvSpPr>
            <a:spLocks noGrp="1"/>
          </p:cNvSpPr>
          <p:nvPr>
            <p:ph type="sldNum" sz="quarter" idx="10"/>
          </p:nvPr>
        </p:nvSpPr>
        <p:spPr/>
        <p:txBody>
          <a:bodyPr/>
          <a:lstStyle/>
          <a:p>
            <a:fld id="{0EC80D9F-168B-7641-B1EC-3705B5D52EE5}" type="slidenum">
              <a:rPr lang="en-US" smtClean="0"/>
              <a:t>7</a:t>
            </a:fld>
            <a:endParaRPr lang="en-US"/>
          </a:p>
        </p:txBody>
      </p:sp>
    </p:spTree>
    <p:extLst>
      <p:ext uri="{BB962C8B-B14F-4D97-AF65-F5344CB8AC3E}">
        <p14:creationId xmlns:p14="http://schemas.microsoft.com/office/powerpoint/2010/main" val="2371670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 Did we solve the scale problem? I mean in theory we can have a wire from machine A to each machine N we want to connect to.</a:t>
            </a:r>
          </a:p>
          <a:p>
            <a:endParaRPr lang="en-US" dirty="0"/>
          </a:p>
          <a:p>
            <a:r>
              <a:rPr lang="en-US" dirty="0"/>
              <a:t>Obviously we are not going to wire every machine in our network to every other machine. The solution is to connect them to a </a:t>
            </a:r>
            <a:r>
              <a:rPr lang="en-US" b="1" u="sng" dirty="0"/>
              <a:t>switch</a:t>
            </a:r>
          </a:p>
          <a:p>
            <a:r>
              <a:rPr lang="en-US" b="0" u="none" dirty="0"/>
              <a:t>1- Is a L2 link( device), that learns the mac address of every machine it is connected to (to each port)</a:t>
            </a:r>
          </a:p>
          <a:p>
            <a:r>
              <a:rPr lang="en-US" b="0" u="none" dirty="0"/>
              <a:t>2- It allows machine A to send *frame* to machine B by copying the packet from one switch port to another. </a:t>
            </a:r>
          </a:p>
          <a:p>
            <a:r>
              <a:rPr lang="en-US" b="0" u="none" dirty="0"/>
              <a:t>3- **packets are not copied to any other port**</a:t>
            </a:r>
          </a:p>
          <a:p>
            <a:endParaRPr lang="en-US" b="0" u="none" dirty="0"/>
          </a:p>
          <a:p>
            <a:r>
              <a:rPr lang="en-US" b="0" u="none" dirty="0"/>
              <a:t>The hubs that you guys are using does not operate like that, every packet is copied to every port connected. Hence if you want to test perf on your personal lab using a hub is generally a bad idea.</a:t>
            </a:r>
          </a:p>
          <a:p>
            <a:endParaRPr lang="en-US" b="0" u="none" dirty="0"/>
          </a:p>
          <a:p>
            <a:endParaRPr lang="en-US" b="1" u="sng" dirty="0"/>
          </a:p>
          <a:p>
            <a:r>
              <a:rPr lang="en-US" b="1" dirty="0"/>
              <a:t>Did we</a:t>
            </a:r>
            <a:r>
              <a:rPr lang="en-US" dirty="0"/>
              <a:t>:</a:t>
            </a:r>
          </a:p>
          <a:p>
            <a:r>
              <a:rPr lang="en-US" dirty="0"/>
              <a:t>– We – so far – assumed that computers A-&gt;B can only send one message at a time .. What if I have multiple applications running on machine B which multiple clients on machine A wants to talk to?</a:t>
            </a:r>
          </a:p>
          <a:p>
            <a:r>
              <a:rPr lang="en-US" dirty="0"/>
              <a:t>– Did we solve message assured delivery?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  What if I want to send large data?</a:t>
            </a:r>
          </a:p>
          <a:p>
            <a:endParaRPr lang="en-US" dirty="0"/>
          </a:p>
          <a:p>
            <a:endParaRPr lang="en-US" dirty="0"/>
          </a:p>
        </p:txBody>
      </p:sp>
      <p:sp>
        <p:nvSpPr>
          <p:cNvPr id="4" name="Slide Number Placeholder 3"/>
          <p:cNvSpPr>
            <a:spLocks noGrp="1"/>
          </p:cNvSpPr>
          <p:nvPr>
            <p:ph type="sldNum" sz="quarter" idx="10"/>
          </p:nvPr>
        </p:nvSpPr>
        <p:spPr/>
        <p:txBody>
          <a:bodyPr/>
          <a:lstStyle/>
          <a:p>
            <a:fld id="{0EC80D9F-168B-7641-B1EC-3705B5D52EE5}" type="slidenum">
              <a:rPr lang="en-US" smtClean="0"/>
              <a:t>8</a:t>
            </a:fld>
            <a:endParaRPr lang="en-US"/>
          </a:p>
        </p:txBody>
      </p:sp>
    </p:spTree>
    <p:extLst>
      <p:ext uri="{BB962C8B-B14F-4D97-AF65-F5344CB8AC3E}">
        <p14:creationId xmlns:p14="http://schemas.microsoft.com/office/powerpoint/2010/main" val="2065838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0)</a:t>
            </a:r>
          </a:p>
          <a:p>
            <a:endParaRPr lang="en-US" dirty="0"/>
          </a:p>
          <a:p>
            <a:pPr marL="171450" indent="-171450">
              <a:buFontTx/>
              <a:buChar char="-"/>
            </a:pPr>
            <a:r>
              <a:rPr lang="en-US" dirty="0"/>
              <a:t>Flush </a:t>
            </a:r>
            <a:r>
              <a:rPr lang="en-US" dirty="0" err="1"/>
              <a:t>arp</a:t>
            </a:r>
            <a:r>
              <a:rPr lang="en-US" dirty="0"/>
              <a:t> tables</a:t>
            </a:r>
          </a:p>
          <a:p>
            <a:pPr marL="171450" indent="-171450">
              <a:buFontTx/>
              <a:buChar char="-"/>
            </a:pPr>
            <a:r>
              <a:rPr lang="en-US" dirty="0"/>
              <a:t>Ping while tracing</a:t>
            </a:r>
          </a:p>
          <a:p>
            <a:pPr marL="171450" indent="-171450">
              <a:buFontTx/>
              <a:buChar char="-"/>
            </a:pPr>
            <a:endParaRPr lang="en-US" dirty="0"/>
          </a:p>
          <a:p>
            <a:pPr marL="171450" indent="-171450">
              <a:buFontTx/>
              <a:buChar char="-"/>
            </a:pPr>
            <a:r>
              <a:rPr lang="en-US" dirty="0"/>
              <a:t>Key Message: </a:t>
            </a:r>
            <a:r>
              <a:rPr lang="en-US" dirty="0" err="1"/>
              <a:t>arp</a:t>
            </a:r>
            <a:r>
              <a:rPr lang="en-US" dirty="0"/>
              <a:t> is used to learn the mac address of connected hosts</a:t>
            </a:r>
          </a:p>
        </p:txBody>
      </p:sp>
      <p:sp>
        <p:nvSpPr>
          <p:cNvPr id="4" name="Slide Number Placeholder 3"/>
          <p:cNvSpPr>
            <a:spLocks noGrp="1"/>
          </p:cNvSpPr>
          <p:nvPr>
            <p:ph type="sldNum" sz="quarter" idx="10"/>
          </p:nvPr>
        </p:nvSpPr>
        <p:spPr/>
        <p:txBody>
          <a:bodyPr/>
          <a:lstStyle/>
          <a:p>
            <a:fld id="{0EC80D9F-168B-7641-B1EC-3705B5D52EE5}" type="slidenum">
              <a:rPr lang="en-US" smtClean="0"/>
              <a:t>9</a:t>
            </a:fld>
            <a:endParaRPr lang="en-US"/>
          </a:p>
        </p:txBody>
      </p:sp>
    </p:spTree>
    <p:extLst>
      <p:ext uri="{BB962C8B-B14F-4D97-AF65-F5344CB8AC3E}">
        <p14:creationId xmlns:p14="http://schemas.microsoft.com/office/powerpoint/2010/main" val="346696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*Really* the addressing problem? What happens if replaced machine B </a:t>
            </a:r>
            <a:r>
              <a:rPr lang="en-US" dirty="0" err="1"/>
              <a:t>nic</a:t>
            </a:r>
            <a:r>
              <a:rPr lang="en-US" dirty="0"/>
              <a:t>? More importantly what happens if computer-b is not directly connected to computer-a</a:t>
            </a:r>
          </a:p>
          <a:p>
            <a:endParaRPr lang="en-US" dirty="0"/>
          </a:p>
          <a:p>
            <a:r>
              <a:rPr lang="en-US" dirty="0"/>
              <a:t>Network layer takes a buffer and </a:t>
            </a:r>
            <a:r>
              <a:rPr lang="en-US" b="1" dirty="0" err="1"/>
              <a:t>encap</a:t>
            </a:r>
            <a:r>
              <a:rPr lang="en-US" b="1" dirty="0"/>
              <a:t> It </a:t>
            </a:r>
            <a:r>
              <a:rPr lang="en-US" dirty="0"/>
              <a:t>with: </a:t>
            </a:r>
          </a:p>
          <a:p>
            <a:r>
              <a:rPr lang="en-US" dirty="0"/>
              <a:t>1- Header: </a:t>
            </a:r>
          </a:p>
          <a:p>
            <a:r>
              <a:rPr lang="en-US" dirty="0"/>
              <a:t>*** Source IP </a:t>
            </a:r>
          </a:p>
          <a:p>
            <a:r>
              <a:rPr lang="en-US" dirty="0"/>
              <a:t>*** Destination IP</a:t>
            </a:r>
          </a:p>
          <a:p>
            <a:r>
              <a:rPr lang="en-US" dirty="0"/>
              <a:t>*** Fragmentation Handling (ID, FLAG, OFFSET)</a:t>
            </a:r>
          </a:p>
          <a:p>
            <a:r>
              <a:rPr lang="en-US" dirty="0"/>
              <a:t>*** TTL</a:t>
            </a:r>
          </a:p>
          <a:p>
            <a:r>
              <a:rPr lang="en-US" dirty="0"/>
              <a:t>*** PROTCOL (TCP, UDP, ICMP) – Those are IP protocol, but where are the likes of SCTP? (it is a transport protocol and is treated like TCP)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with any wire-format, you should expect `header size` and `total size`</a:t>
            </a:r>
          </a:p>
          <a:p>
            <a:r>
              <a:rPr lang="en-US" dirty="0"/>
              <a:t>2- Payload</a:t>
            </a:r>
          </a:p>
          <a:p>
            <a:endParaRPr lang="en-US" dirty="0"/>
          </a:p>
          <a:p>
            <a:r>
              <a:rPr lang="en-US" dirty="0"/>
              <a:t>ARP is when layer two trying to create a `frame`, it knows an IP and needs to translate it to MAC. If the mapping is not in cached. It </a:t>
            </a:r>
            <a:r>
              <a:rPr lang="en-US" b="1" dirty="0"/>
              <a:t>*broadcast</a:t>
            </a:r>
            <a:r>
              <a:rPr lang="en-US" dirty="0"/>
              <a:t>* a `</a:t>
            </a:r>
            <a:r>
              <a:rPr lang="en-US" b="1" dirty="0" err="1"/>
              <a:t>WhoHas</a:t>
            </a:r>
            <a:r>
              <a:rPr lang="en-US" dirty="0"/>
              <a:t>` (</a:t>
            </a:r>
            <a:r>
              <a:rPr lang="en-US" b="1" dirty="0"/>
              <a:t>who has</a:t>
            </a:r>
            <a:r>
              <a:rPr lang="en-US" dirty="0"/>
              <a:t> &lt;IP&gt; </a:t>
            </a:r>
            <a:r>
              <a:rPr lang="en-US" b="1" dirty="0"/>
              <a:t>tel</a:t>
            </a:r>
            <a:r>
              <a:rPr lang="en-US" dirty="0"/>
              <a:t>l &lt;sender&gt;) packet which basically goes to every one connected to the same network. A `reply` message comes back from the owner saying `&lt;IP&gt; </a:t>
            </a:r>
            <a:r>
              <a:rPr lang="en-US" b="1" dirty="0"/>
              <a:t>is-at</a:t>
            </a:r>
            <a:r>
              <a:rPr lang="en-US" dirty="0"/>
              <a:t> &lt;MAC ADDRESS&gt;. There is another approach, when your box comes online can **</a:t>
            </a:r>
            <a:r>
              <a:rPr lang="en-US" dirty="0" err="1"/>
              <a:t>gratuit-lly</a:t>
            </a:r>
            <a:r>
              <a:rPr lang="en-US" dirty="0"/>
              <a:t> say I am &lt;IP&gt; with &lt;MAC&gt;** (Also used when a machine changes its mac).</a:t>
            </a:r>
          </a:p>
          <a:p>
            <a:endParaRPr lang="en-US" dirty="0"/>
          </a:p>
          <a:p>
            <a:r>
              <a:rPr lang="en-US" i="1" dirty="0"/>
              <a:t>There are </a:t>
            </a:r>
            <a:r>
              <a:rPr lang="en-US" b="1" i="1" dirty="0"/>
              <a:t>18 </a:t>
            </a:r>
            <a:r>
              <a:rPr lang="en-US" b="0" i="1" dirty="0"/>
              <a:t>types of ICMP packets, spanning host to host, network configuration, MTU discovery and more</a:t>
            </a:r>
            <a:endParaRPr lang="en-US" b="1" i="1" dirty="0"/>
          </a:p>
          <a:p>
            <a:endParaRPr lang="en-US" dirty="0"/>
          </a:p>
          <a:p>
            <a:r>
              <a:rPr lang="en-US" b="1" dirty="0"/>
              <a:t>Did we</a:t>
            </a:r>
            <a:r>
              <a:rPr lang="en-US" dirty="0"/>
              <a:t>:</a:t>
            </a:r>
          </a:p>
          <a:p>
            <a:r>
              <a:rPr lang="en-US" dirty="0"/>
              <a:t>– We – so far – assumed that computers A-&gt;B can only send one message at a time .. What if I have multiple applications running on machine B which multiple clients on machine A wants to talk to?</a:t>
            </a:r>
          </a:p>
          <a:p>
            <a:r>
              <a:rPr lang="en-US" dirty="0"/>
              <a:t>– Did we solve message assured delivery?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What if I want to send large data?</a:t>
            </a:r>
          </a:p>
          <a:p>
            <a:endParaRPr lang="en-US" dirty="0"/>
          </a:p>
          <a:p>
            <a:endParaRPr lang="en-US" dirty="0"/>
          </a:p>
        </p:txBody>
      </p:sp>
      <p:sp>
        <p:nvSpPr>
          <p:cNvPr id="4" name="Slide Number Placeholder 3"/>
          <p:cNvSpPr>
            <a:spLocks noGrp="1"/>
          </p:cNvSpPr>
          <p:nvPr>
            <p:ph type="sldNum" sz="quarter" idx="10"/>
          </p:nvPr>
        </p:nvSpPr>
        <p:spPr/>
        <p:txBody>
          <a:bodyPr/>
          <a:lstStyle/>
          <a:p>
            <a:fld id="{0EC80D9F-168B-7641-B1EC-3705B5D52EE5}" type="slidenum">
              <a:rPr lang="en-US" smtClean="0"/>
              <a:t>10</a:t>
            </a:fld>
            <a:endParaRPr lang="en-US"/>
          </a:p>
        </p:txBody>
      </p:sp>
    </p:spTree>
    <p:extLst>
      <p:ext uri="{BB962C8B-B14F-4D97-AF65-F5344CB8AC3E}">
        <p14:creationId xmlns:p14="http://schemas.microsoft.com/office/powerpoint/2010/main" val="83166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View code of ./sender/</a:t>
            </a:r>
            <a:r>
              <a:rPr lang="en-US" dirty="0" err="1"/>
              <a:t>main.go</a:t>
            </a:r>
            <a:endParaRPr lang="en-US" dirty="0"/>
          </a:p>
          <a:p>
            <a:pPr marL="171450" indent="-171450">
              <a:buFontTx/>
              <a:buChar char="-"/>
            </a:pPr>
            <a:r>
              <a:rPr lang="en-US" dirty="0"/>
              <a:t>Key Messages:</a:t>
            </a:r>
          </a:p>
          <a:p>
            <a:pPr marL="628650" lvl="1" indent="-171450">
              <a:buFontTx/>
              <a:buChar char="-"/>
            </a:pPr>
            <a:r>
              <a:rPr lang="en-US" dirty="0"/>
              <a:t>Packet construction </a:t>
            </a:r>
          </a:p>
          <a:p>
            <a:pPr marL="628650" lvl="1" indent="-171450">
              <a:buFontTx/>
              <a:buChar char="-"/>
            </a:pPr>
            <a:r>
              <a:rPr lang="en-US" dirty="0"/>
              <a:t>Why did we choose </a:t>
            </a:r>
            <a:r>
              <a:rPr lang="en-US" dirty="0" err="1"/>
              <a:t>golang</a:t>
            </a:r>
            <a:r>
              <a:rPr lang="en-US" dirty="0"/>
              <a:t>?</a:t>
            </a:r>
          </a:p>
          <a:p>
            <a:pPr marL="628650" lvl="1" indent="-171450">
              <a:buFontTx/>
              <a:buChar char="-"/>
            </a:pPr>
            <a:endParaRPr lang="en-US" dirty="0"/>
          </a:p>
          <a:p>
            <a:pPr marL="628650" lvl="1" indent="-171450">
              <a:buFontTx/>
              <a:buChar char="-"/>
            </a:pPr>
            <a:endParaRPr lang="en-US" dirty="0"/>
          </a:p>
          <a:p>
            <a:pPr marL="171450" lvl="0" indent="-171450">
              <a:buFontTx/>
              <a:buChar char="-"/>
            </a:pPr>
            <a:r>
              <a:rPr lang="en-US" dirty="0"/>
              <a:t>Running the DEMO  (because of inability to pipe live </a:t>
            </a:r>
            <a:r>
              <a:rPr lang="en-US" dirty="0" err="1"/>
              <a:t>tcpdump</a:t>
            </a:r>
            <a:r>
              <a:rPr lang="en-US" dirty="0"/>
              <a:t> over </a:t>
            </a:r>
            <a:r>
              <a:rPr lang="en-US" dirty="0" err="1"/>
              <a:t>ssh</a:t>
            </a:r>
            <a:r>
              <a:rPr lang="en-US" dirty="0"/>
              <a:t>)</a:t>
            </a:r>
          </a:p>
          <a:p>
            <a:pPr marL="628650" lvl="1" indent="-171450">
              <a:buFontTx/>
              <a:buChar char="-"/>
            </a:pPr>
            <a:r>
              <a:rPr lang="en-US" dirty="0" err="1"/>
              <a:t>Jumo</a:t>
            </a:r>
            <a:r>
              <a:rPr lang="en-US" dirty="0"/>
              <a:t> to VM1</a:t>
            </a:r>
          </a:p>
          <a:p>
            <a:pPr marL="628650" lvl="1" indent="-171450">
              <a:buFontTx/>
              <a:buChar char="-"/>
            </a:pPr>
            <a:r>
              <a:rPr lang="en-US" dirty="0"/>
              <a:t>Run step 1 </a:t>
            </a:r>
          </a:p>
        </p:txBody>
      </p:sp>
      <p:sp>
        <p:nvSpPr>
          <p:cNvPr id="4" name="Slide Number Placeholder 3"/>
          <p:cNvSpPr>
            <a:spLocks noGrp="1"/>
          </p:cNvSpPr>
          <p:nvPr>
            <p:ph type="sldNum" sz="quarter" idx="10"/>
          </p:nvPr>
        </p:nvSpPr>
        <p:spPr/>
        <p:txBody>
          <a:bodyPr/>
          <a:lstStyle/>
          <a:p>
            <a:fld id="{0EC80D9F-168B-7641-B1EC-3705B5D52EE5}" type="slidenum">
              <a:rPr lang="en-US" smtClean="0"/>
              <a:t>11</a:t>
            </a:fld>
            <a:endParaRPr lang="en-US"/>
          </a:p>
        </p:txBody>
      </p:sp>
    </p:spTree>
    <p:extLst>
      <p:ext uri="{BB962C8B-B14F-4D97-AF65-F5344CB8AC3E}">
        <p14:creationId xmlns:p14="http://schemas.microsoft.com/office/powerpoint/2010/main" val="219554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Unicast</a:t>
            </a:r>
            <a:r>
              <a:rPr lang="en-US" dirty="0"/>
              <a:t>: 1:1</a:t>
            </a:r>
          </a:p>
          <a:p>
            <a:r>
              <a:rPr lang="en-US" b="1" dirty="0"/>
              <a:t>Multicast</a:t>
            </a:r>
            <a:r>
              <a:rPr lang="en-US" dirty="0"/>
              <a:t>: special address space where senders can `cast` to and receivers can start listening to.</a:t>
            </a:r>
          </a:p>
          <a:p>
            <a:r>
              <a:rPr lang="en-US" b="1" dirty="0"/>
              <a:t>Broadcast</a:t>
            </a:r>
            <a:r>
              <a:rPr lang="en-US" dirty="0"/>
              <a:t>: Each network has1 address, and one special address to broadcast to all hosts to network</a:t>
            </a:r>
          </a:p>
          <a:p>
            <a:endParaRPr lang="en-US" dirty="0"/>
          </a:p>
          <a:p>
            <a:r>
              <a:rPr lang="en-US" dirty="0"/>
              <a:t>Note. Multicast and broadcast can work on mac address level as well.</a:t>
            </a:r>
          </a:p>
          <a:p>
            <a:endParaRPr lang="en-US" dirty="0"/>
          </a:p>
          <a:p>
            <a:r>
              <a:rPr lang="en-US" dirty="0"/>
              <a:t>Question: why multicast and broadcast does not work (or very hard to support) in cloud networking? </a:t>
            </a:r>
          </a:p>
          <a:p>
            <a:endParaRPr lang="en-US" dirty="0"/>
          </a:p>
          <a:p>
            <a:endParaRPr lang="en-US" dirty="0"/>
          </a:p>
        </p:txBody>
      </p:sp>
      <p:sp>
        <p:nvSpPr>
          <p:cNvPr id="4" name="Slide Number Placeholder 3"/>
          <p:cNvSpPr>
            <a:spLocks noGrp="1"/>
          </p:cNvSpPr>
          <p:nvPr>
            <p:ph type="sldNum" sz="quarter" idx="10"/>
          </p:nvPr>
        </p:nvSpPr>
        <p:spPr/>
        <p:txBody>
          <a:bodyPr/>
          <a:lstStyle/>
          <a:p>
            <a:fld id="{0EC80D9F-168B-7641-B1EC-3705B5D52EE5}" type="slidenum">
              <a:rPr lang="en-US" smtClean="0"/>
              <a:t>12</a:t>
            </a:fld>
            <a:endParaRPr lang="en-US"/>
          </a:p>
        </p:txBody>
      </p:sp>
    </p:spTree>
    <p:extLst>
      <p:ext uri="{BB962C8B-B14F-4D97-AF65-F5344CB8AC3E}">
        <p14:creationId xmlns:p14="http://schemas.microsoft.com/office/powerpoint/2010/main" val="2389034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Each node maintains a table of routes &lt;network expressed as </a:t>
            </a:r>
            <a:r>
              <a:rPr lang="en-US" dirty="0" err="1"/>
              <a:t>cidr</a:t>
            </a:r>
            <a:r>
              <a:rPr lang="en-US" dirty="0"/>
              <a:t>&gt; via &lt;</a:t>
            </a:r>
            <a:r>
              <a:rPr lang="en-US" dirty="0" err="1"/>
              <a:t>ip</a:t>
            </a:r>
            <a:r>
              <a:rPr lang="en-US" dirty="0"/>
              <a:t>&gt;</a:t>
            </a:r>
          </a:p>
          <a:p>
            <a:r>
              <a:rPr lang="en-US" dirty="0"/>
              <a:t>2- Routes establishes a hope count to destination, smaller # of hops == faster path</a:t>
            </a:r>
          </a:p>
          <a:p>
            <a:r>
              <a:rPr lang="en-US" dirty="0"/>
              <a:t>3- That means a typical network will have at least one route &lt;anything not internal&gt; via &lt;</a:t>
            </a:r>
            <a:r>
              <a:rPr lang="en-US" dirty="0" err="1"/>
              <a:t>ip</a:t>
            </a:r>
            <a:r>
              <a:rPr lang="en-US" dirty="0"/>
              <a:t>&gt; (This IP has to be </a:t>
            </a:r>
            <a:r>
              <a:rPr lang="en-US" dirty="0" err="1"/>
              <a:t>ARPed</a:t>
            </a:r>
            <a:r>
              <a:rPr lang="en-US" dirty="0"/>
              <a:t> why?)</a:t>
            </a:r>
          </a:p>
          <a:p>
            <a:endParaRPr lang="en-US" dirty="0"/>
          </a:p>
          <a:p>
            <a:r>
              <a:rPr lang="en-US" dirty="0"/>
              <a:t>Routers SNAT </a:t>
            </a:r>
            <a:r>
              <a:rPr lang="en-US" dirty="0" err="1"/>
              <a:t>ip</a:t>
            </a:r>
            <a:r>
              <a:rPr lang="en-US" dirty="0"/>
              <a:t> packets as they go out, WHY? </a:t>
            </a:r>
            <a:r>
              <a:rPr lang="en-US" b="1" dirty="0"/>
              <a:t>Because as the sender return – response - packet to sender, if it can not reach them it will be dropped.</a:t>
            </a:r>
          </a:p>
          <a:p>
            <a:r>
              <a:rPr lang="en-US" dirty="0"/>
              <a:t>Router will not DNAT </a:t>
            </a:r>
            <a:r>
              <a:rPr lang="en-US" dirty="0" err="1"/>
              <a:t>ip</a:t>
            </a:r>
            <a:r>
              <a:rPr lang="en-US" dirty="0"/>
              <a:t> packets as it routes them from &lt;external&gt; to &lt;internal&gt; </a:t>
            </a:r>
          </a:p>
          <a:p>
            <a:endParaRPr lang="en-US" dirty="0"/>
          </a:p>
          <a:p>
            <a:r>
              <a:rPr lang="en-US" b="1" dirty="0"/>
              <a:t>Segway</a:t>
            </a:r>
            <a:r>
              <a:rPr lang="en-US" dirty="0"/>
              <a:t>: inline LB discussions (BRIEF SINCE WE WILL COVER THIS IN NEXT PART).</a:t>
            </a:r>
          </a:p>
          <a:p>
            <a:endParaRPr lang="en-US" dirty="0"/>
          </a:p>
          <a:p>
            <a:endParaRPr lang="en-US" dirty="0"/>
          </a:p>
          <a:p>
            <a:r>
              <a:rPr lang="en-US" dirty="0"/>
              <a:t>Knowing what we know so far, how can two routers maintain H/A?</a:t>
            </a:r>
          </a:p>
          <a:p>
            <a:endParaRPr lang="en-US" dirty="0"/>
          </a:p>
          <a:p>
            <a:r>
              <a:rPr lang="en-US" dirty="0"/>
              <a:t>For readers: Advanced routing scenario:</a:t>
            </a:r>
          </a:p>
          <a:p>
            <a:r>
              <a:rPr lang="en-US" dirty="0"/>
              <a:t>-- Two routers on the network.. Each route to different addresses</a:t>
            </a:r>
          </a:p>
          <a:p>
            <a:r>
              <a:rPr lang="en-US" dirty="0"/>
              <a:t>-- H/A routers</a:t>
            </a:r>
          </a:p>
          <a:p>
            <a:r>
              <a:rPr lang="en-US" dirty="0"/>
              <a:t>-- Policy Based Routing</a:t>
            </a:r>
          </a:p>
          <a:p>
            <a:endParaRPr lang="en-US" dirty="0"/>
          </a:p>
          <a:p>
            <a:endParaRPr lang="en-US" dirty="0"/>
          </a:p>
        </p:txBody>
      </p:sp>
      <p:sp>
        <p:nvSpPr>
          <p:cNvPr id="4" name="Slide Number Placeholder 3"/>
          <p:cNvSpPr>
            <a:spLocks noGrp="1"/>
          </p:cNvSpPr>
          <p:nvPr>
            <p:ph type="sldNum" sz="quarter" idx="10"/>
          </p:nvPr>
        </p:nvSpPr>
        <p:spPr/>
        <p:txBody>
          <a:bodyPr/>
          <a:lstStyle/>
          <a:p>
            <a:fld id="{0EC80D9F-168B-7641-B1EC-3705B5D52EE5}" type="slidenum">
              <a:rPr lang="en-US" smtClean="0"/>
              <a:t>13</a:t>
            </a:fld>
            <a:endParaRPr lang="en-US"/>
          </a:p>
        </p:txBody>
      </p:sp>
    </p:spTree>
    <p:extLst>
      <p:ext uri="{BB962C8B-B14F-4D97-AF65-F5344CB8AC3E}">
        <p14:creationId xmlns:p14="http://schemas.microsoft.com/office/powerpoint/2010/main" val="1014477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5C781-81AB-AC40-8FC9-D739E72338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7F98CC-63D0-2C42-98CB-555AF51C09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C70AFC-2CDA-294B-88ED-6C121460AB76}"/>
              </a:ext>
            </a:extLst>
          </p:cNvPr>
          <p:cNvSpPr>
            <a:spLocks noGrp="1"/>
          </p:cNvSpPr>
          <p:nvPr>
            <p:ph type="dt" sz="half" idx="10"/>
          </p:nvPr>
        </p:nvSpPr>
        <p:spPr/>
        <p:txBody>
          <a:bodyPr/>
          <a:lstStyle/>
          <a:p>
            <a:fld id="{F9B53C38-F31A-E046-9B1E-676828E9652D}" type="datetimeFigureOut">
              <a:rPr lang="en-US" smtClean="0"/>
              <a:t>6/18/19</a:t>
            </a:fld>
            <a:endParaRPr lang="en-US"/>
          </a:p>
        </p:txBody>
      </p:sp>
      <p:sp>
        <p:nvSpPr>
          <p:cNvPr id="5" name="Footer Placeholder 4">
            <a:extLst>
              <a:ext uri="{FF2B5EF4-FFF2-40B4-BE49-F238E27FC236}">
                <a16:creationId xmlns:a16="http://schemas.microsoft.com/office/drawing/2014/main" id="{815104EC-F55B-8D40-8082-F06AC458E4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BC4909-35D1-6244-B146-925BD7F474B5}"/>
              </a:ext>
            </a:extLst>
          </p:cNvPr>
          <p:cNvSpPr>
            <a:spLocks noGrp="1"/>
          </p:cNvSpPr>
          <p:nvPr>
            <p:ph type="sldNum" sz="quarter" idx="12"/>
          </p:nvPr>
        </p:nvSpPr>
        <p:spPr/>
        <p:txBody>
          <a:bodyPr/>
          <a:lstStyle/>
          <a:p>
            <a:fld id="{1CF7804C-1C5C-BC40-8B12-6E8121369668}" type="slidenum">
              <a:rPr lang="en-US" smtClean="0"/>
              <a:t>‹#›</a:t>
            </a:fld>
            <a:endParaRPr lang="en-US"/>
          </a:p>
        </p:txBody>
      </p:sp>
    </p:spTree>
    <p:extLst>
      <p:ext uri="{BB962C8B-B14F-4D97-AF65-F5344CB8AC3E}">
        <p14:creationId xmlns:p14="http://schemas.microsoft.com/office/powerpoint/2010/main" val="1459845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05EB8-2674-0F4F-A4E6-007633B16B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2D463F-8150-7C4D-874E-CD9D54F3CC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88496B-B268-6F4D-8EE0-03A9E7EFE961}"/>
              </a:ext>
            </a:extLst>
          </p:cNvPr>
          <p:cNvSpPr>
            <a:spLocks noGrp="1"/>
          </p:cNvSpPr>
          <p:nvPr>
            <p:ph type="dt" sz="half" idx="10"/>
          </p:nvPr>
        </p:nvSpPr>
        <p:spPr/>
        <p:txBody>
          <a:bodyPr/>
          <a:lstStyle/>
          <a:p>
            <a:fld id="{F9B53C38-F31A-E046-9B1E-676828E9652D}" type="datetimeFigureOut">
              <a:rPr lang="en-US" smtClean="0"/>
              <a:t>6/18/19</a:t>
            </a:fld>
            <a:endParaRPr lang="en-US"/>
          </a:p>
        </p:txBody>
      </p:sp>
      <p:sp>
        <p:nvSpPr>
          <p:cNvPr id="5" name="Footer Placeholder 4">
            <a:extLst>
              <a:ext uri="{FF2B5EF4-FFF2-40B4-BE49-F238E27FC236}">
                <a16:creationId xmlns:a16="http://schemas.microsoft.com/office/drawing/2014/main" id="{ED923BCC-7E0C-394B-8FCB-D9182D6E13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89B6B7-46D8-644C-9303-B77B9D49B423}"/>
              </a:ext>
            </a:extLst>
          </p:cNvPr>
          <p:cNvSpPr>
            <a:spLocks noGrp="1"/>
          </p:cNvSpPr>
          <p:nvPr>
            <p:ph type="sldNum" sz="quarter" idx="12"/>
          </p:nvPr>
        </p:nvSpPr>
        <p:spPr/>
        <p:txBody>
          <a:bodyPr/>
          <a:lstStyle/>
          <a:p>
            <a:fld id="{1CF7804C-1C5C-BC40-8B12-6E8121369668}" type="slidenum">
              <a:rPr lang="en-US" smtClean="0"/>
              <a:t>‹#›</a:t>
            </a:fld>
            <a:endParaRPr lang="en-US"/>
          </a:p>
        </p:txBody>
      </p:sp>
    </p:spTree>
    <p:extLst>
      <p:ext uri="{BB962C8B-B14F-4D97-AF65-F5344CB8AC3E}">
        <p14:creationId xmlns:p14="http://schemas.microsoft.com/office/powerpoint/2010/main" val="4189772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935BA7-2C8C-EB48-AA5E-DB74938B7E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77C72B-54E3-8143-8D58-DFAF3CE09E2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BEEEE-73F5-794D-BB76-A8102643BC6A}"/>
              </a:ext>
            </a:extLst>
          </p:cNvPr>
          <p:cNvSpPr>
            <a:spLocks noGrp="1"/>
          </p:cNvSpPr>
          <p:nvPr>
            <p:ph type="dt" sz="half" idx="10"/>
          </p:nvPr>
        </p:nvSpPr>
        <p:spPr/>
        <p:txBody>
          <a:bodyPr/>
          <a:lstStyle/>
          <a:p>
            <a:fld id="{F9B53C38-F31A-E046-9B1E-676828E9652D}" type="datetimeFigureOut">
              <a:rPr lang="en-US" smtClean="0"/>
              <a:t>6/18/19</a:t>
            </a:fld>
            <a:endParaRPr lang="en-US"/>
          </a:p>
        </p:txBody>
      </p:sp>
      <p:sp>
        <p:nvSpPr>
          <p:cNvPr id="5" name="Footer Placeholder 4">
            <a:extLst>
              <a:ext uri="{FF2B5EF4-FFF2-40B4-BE49-F238E27FC236}">
                <a16:creationId xmlns:a16="http://schemas.microsoft.com/office/drawing/2014/main" id="{D3C6DEF2-D6A7-9E45-9F30-C1135F0B0B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890A6D-6C38-384B-ACB1-A9FF9098FFAE}"/>
              </a:ext>
            </a:extLst>
          </p:cNvPr>
          <p:cNvSpPr>
            <a:spLocks noGrp="1"/>
          </p:cNvSpPr>
          <p:nvPr>
            <p:ph type="sldNum" sz="quarter" idx="12"/>
          </p:nvPr>
        </p:nvSpPr>
        <p:spPr/>
        <p:txBody>
          <a:bodyPr/>
          <a:lstStyle/>
          <a:p>
            <a:fld id="{1CF7804C-1C5C-BC40-8B12-6E8121369668}" type="slidenum">
              <a:rPr lang="en-US" smtClean="0"/>
              <a:t>‹#›</a:t>
            </a:fld>
            <a:endParaRPr lang="en-US"/>
          </a:p>
        </p:txBody>
      </p:sp>
    </p:spTree>
    <p:extLst>
      <p:ext uri="{BB962C8B-B14F-4D97-AF65-F5344CB8AC3E}">
        <p14:creationId xmlns:p14="http://schemas.microsoft.com/office/powerpoint/2010/main" val="771068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D888F-7A4F-FD42-AC41-602A817441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D74CFF-F33A-5649-85E3-F4CBA43EDC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36F9A9-583B-BC48-B1EF-E45F03D20EC8}"/>
              </a:ext>
            </a:extLst>
          </p:cNvPr>
          <p:cNvSpPr>
            <a:spLocks noGrp="1"/>
          </p:cNvSpPr>
          <p:nvPr>
            <p:ph type="dt" sz="half" idx="10"/>
          </p:nvPr>
        </p:nvSpPr>
        <p:spPr/>
        <p:txBody>
          <a:bodyPr/>
          <a:lstStyle/>
          <a:p>
            <a:fld id="{F9B53C38-F31A-E046-9B1E-676828E9652D}" type="datetimeFigureOut">
              <a:rPr lang="en-US" smtClean="0"/>
              <a:t>6/18/19</a:t>
            </a:fld>
            <a:endParaRPr lang="en-US"/>
          </a:p>
        </p:txBody>
      </p:sp>
      <p:sp>
        <p:nvSpPr>
          <p:cNvPr id="5" name="Footer Placeholder 4">
            <a:extLst>
              <a:ext uri="{FF2B5EF4-FFF2-40B4-BE49-F238E27FC236}">
                <a16:creationId xmlns:a16="http://schemas.microsoft.com/office/drawing/2014/main" id="{9E0A5EC3-4B5B-5F4C-95E0-5F80F6C5C7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C257AC-4626-6D49-AE88-57B310F2E696}"/>
              </a:ext>
            </a:extLst>
          </p:cNvPr>
          <p:cNvSpPr>
            <a:spLocks noGrp="1"/>
          </p:cNvSpPr>
          <p:nvPr>
            <p:ph type="sldNum" sz="quarter" idx="12"/>
          </p:nvPr>
        </p:nvSpPr>
        <p:spPr/>
        <p:txBody>
          <a:bodyPr/>
          <a:lstStyle/>
          <a:p>
            <a:fld id="{1CF7804C-1C5C-BC40-8B12-6E8121369668}" type="slidenum">
              <a:rPr lang="en-US" smtClean="0"/>
              <a:t>‹#›</a:t>
            </a:fld>
            <a:endParaRPr lang="en-US"/>
          </a:p>
        </p:txBody>
      </p:sp>
    </p:spTree>
    <p:extLst>
      <p:ext uri="{BB962C8B-B14F-4D97-AF65-F5344CB8AC3E}">
        <p14:creationId xmlns:p14="http://schemas.microsoft.com/office/powerpoint/2010/main" val="2326191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3414C-044B-E74B-8247-766E11C349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5AC887-A641-A44D-BA3A-85321592CE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A9D37B-7E16-7D40-AC2E-AD5D3BFD5CA1}"/>
              </a:ext>
            </a:extLst>
          </p:cNvPr>
          <p:cNvSpPr>
            <a:spLocks noGrp="1"/>
          </p:cNvSpPr>
          <p:nvPr>
            <p:ph type="dt" sz="half" idx="10"/>
          </p:nvPr>
        </p:nvSpPr>
        <p:spPr/>
        <p:txBody>
          <a:bodyPr/>
          <a:lstStyle/>
          <a:p>
            <a:fld id="{F9B53C38-F31A-E046-9B1E-676828E9652D}" type="datetimeFigureOut">
              <a:rPr lang="en-US" smtClean="0"/>
              <a:t>6/18/19</a:t>
            </a:fld>
            <a:endParaRPr lang="en-US"/>
          </a:p>
        </p:txBody>
      </p:sp>
      <p:sp>
        <p:nvSpPr>
          <p:cNvPr id="5" name="Footer Placeholder 4">
            <a:extLst>
              <a:ext uri="{FF2B5EF4-FFF2-40B4-BE49-F238E27FC236}">
                <a16:creationId xmlns:a16="http://schemas.microsoft.com/office/drawing/2014/main" id="{900626DD-89AD-2146-A4C2-A57BD7BFB1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8ECE91-F2FE-FF4D-B963-8CC66E9553F9}"/>
              </a:ext>
            </a:extLst>
          </p:cNvPr>
          <p:cNvSpPr>
            <a:spLocks noGrp="1"/>
          </p:cNvSpPr>
          <p:nvPr>
            <p:ph type="sldNum" sz="quarter" idx="12"/>
          </p:nvPr>
        </p:nvSpPr>
        <p:spPr/>
        <p:txBody>
          <a:bodyPr/>
          <a:lstStyle/>
          <a:p>
            <a:fld id="{1CF7804C-1C5C-BC40-8B12-6E8121369668}" type="slidenum">
              <a:rPr lang="en-US" smtClean="0"/>
              <a:t>‹#›</a:t>
            </a:fld>
            <a:endParaRPr lang="en-US"/>
          </a:p>
        </p:txBody>
      </p:sp>
    </p:spTree>
    <p:extLst>
      <p:ext uri="{BB962C8B-B14F-4D97-AF65-F5344CB8AC3E}">
        <p14:creationId xmlns:p14="http://schemas.microsoft.com/office/powerpoint/2010/main" val="3200315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29AB3-DAAB-824F-AD2A-6F7DC6A625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92B2AE-5B53-3E49-9AE0-A9562E8E879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0D592E-78E0-9849-9E49-AE32806F537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F957B2-F46C-0442-9EA2-8F03CF373D04}"/>
              </a:ext>
            </a:extLst>
          </p:cNvPr>
          <p:cNvSpPr>
            <a:spLocks noGrp="1"/>
          </p:cNvSpPr>
          <p:nvPr>
            <p:ph type="dt" sz="half" idx="10"/>
          </p:nvPr>
        </p:nvSpPr>
        <p:spPr/>
        <p:txBody>
          <a:bodyPr/>
          <a:lstStyle/>
          <a:p>
            <a:fld id="{F9B53C38-F31A-E046-9B1E-676828E9652D}" type="datetimeFigureOut">
              <a:rPr lang="en-US" smtClean="0"/>
              <a:t>6/18/19</a:t>
            </a:fld>
            <a:endParaRPr lang="en-US"/>
          </a:p>
        </p:txBody>
      </p:sp>
      <p:sp>
        <p:nvSpPr>
          <p:cNvPr id="6" name="Footer Placeholder 5">
            <a:extLst>
              <a:ext uri="{FF2B5EF4-FFF2-40B4-BE49-F238E27FC236}">
                <a16:creationId xmlns:a16="http://schemas.microsoft.com/office/drawing/2014/main" id="{B076CAE4-E4D6-2347-9672-E92A2FA4AA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674A0-7FDF-2E40-9BAC-D269114967A9}"/>
              </a:ext>
            </a:extLst>
          </p:cNvPr>
          <p:cNvSpPr>
            <a:spLocks noGrp="1"/>
          </p:cNvSpPr>
          <p:nvPr>
            <p:ph type="sldNum" sz="quarter" idx="12"/>
          </p:nvPr>
        </p:nvSpPr>
        <p:spPr/>
        <p:txBody>
          <a:bodyPr/>
          <a:lstStyle/>
          <a:p>
            <a:fld id="{1CF7804C-1C5C-BC40-8B12-6E8121369668}" type="slidenum">
              <a:rPr lang="en-US" smtClean="0"/>
              <a:t>‹#›</a:t>
            </a:fld>
            <a:endParaRPr lang="en-US"/>
          </a:p>
        </p:txBody>
      </p:sp>
    </p:spTree>
    <p:extLst>
      <p:ext uri="{BB962C8B-B14F-4D97-AF65-F5344CB8AC3E}">
        <p14:creationId xmlns:p14="http://schemas.microsoft.com/office/powerpoint/2010/main" val="1499674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6A8D9-58A0-A646-95C7-CF090EA788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59154F-7C17-8A4E-B527-9CE177671C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061867F-6DCF-E642-95B2-56F7FFB5C5E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8F1662-48A9-7340-AFC8-D3FB1BDDAF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DC3DF74-DD1D-8F4F-BBB2-7B561702A3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C32055-1695-7845-9B69-2BECDFF30BCC}"/>
              </a:ext>
            </a:extLst>
          </p:cNvPr>
          <p:cNvSpPr>
            <a:spLocks noGrp="1"/>
          </p:cNvSpPr>
          <p:nvPr>
            <p:ph type="dt" sz="half" idx="10"/>
          </p:nvPr>
        </p:nvSpPr>
        <p:spPr/>
        <p:txBody>
          <a:bodyPr/>
          <a:lstStyle/>
          <a:p>
            <a:fld id="{F9B53C38-F31A-E046-9B1E-676828E9652D}" type="datetimeFigureOut">
              <a:rPr lang="en-US" smtClean="0"/>
              <a:t>6/18/19</a:t>
            </a:fld>
            <a:endParaRPr lang="en-US"/>
          </a:p>
        </p:txBody>
      </p:sp>
      <p:sp>
        <p:nvSpPr>
          <p:cNvPr id="8" name="Footer Placeholder 7">
            <a:extLst>
              <a:ext uri="{FF2B5EF4-FFF2-40B4-BE49-F238E27FC236}">
                <a16:creationId xmlns:a16="http://schemas.microsoft.com/office/drawing/2014/main" id="{7070A666-655D-3441-9F21-F25DA286F1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270492-77C5-6F4B-8D58-9F501391E902}"/>
              </a:ext>
            </a:extLst>
          </p:cNvPr>
          <p:cNvSpPr>
            <a:spLocks noGrp="1"/>
          </p:cNvSpPr>
          <p:nvPr>
            <p:ph type="sldNum" sz="quarter" idx="12"/>
          </p:nvPr>
        </p:nvSpPr>
        <p:spPr/>
        <p:txBody>
          <a:bodyPr/>
          <a:lstStyle/>
          <a:p>
            <a:fld id="{1CF7804C-1C5C-BC40-8B12-6E8121369668}" type="slidenum">
              <a:rPr lang="en-US" smtClean="0"/>
              <a:t>‹#›</a:t>
            </a:fld>
            <a:endParaRPr lang="en-US"/>
          </a:p>
        </p:txBody>
      </p:sp>
    </p:spTree>
    <p:extLst>
      <p:ext uri="{BB962C8B-B14F-4D97-AF65-F5344CB8AC3E}">
        <p14:creationId xmlns:p14="http://schemas.microsoft.com/office/powerpoint/2010/main" val="2105194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BEBBE-53BE-B646-B660-11E4A737B1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CD87A2-20A0-1B43-8AEF-1D86C4D4D67E}"/>
              </a:ext>
            </a:extLst>
          </p:cNvPr>
          <p:cNvSpPr>
            <a:spLocks noGrp="1"/>
          </p:cNvSpPr>
          <p:nvPr>
            <p:ph type="dt" sz="half" idx="10"/>
          </p:nvPr>
        </p:nvSpPr>
        <p:spPr/>
        <p:txBody>
          <a:bodyPr/>
          <a:lstStyle/>
          <a:p>
            <a:fld id="{F9B53C38-F31A-E046-9B1E-676828E9652D}" type="datetimeFigureOut">
              <a:rPr lang="en-US" smtClean="0"/>
              <a:t>6/18/19</a:t>
            </a:fld>
            <a:endParaRPr lang="en-US"/>
          </a:p>
        </p:txBody>
      </p:sp>
      <p:sp>
        <p:nvSpPr>
          <p:cNvPr id="4" name="Footer Placeholder 3">
            <a:extLst>
              <a:ext uri="{FF2B5EF4-FFF2-40B4-BE49-F238E27FC236}">
                <a16:creationId xmlns:a16="http://schemas.microsoft.com/office/drawing/2014/main" id="{099F60E8-D003-EF46-8236-5F922A1594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879D76-21C1-684B-9159-45820D3B7BDC}"/>
              </a:ext>
            </a:extLst>
          </p:cNvPr>
          <p:cNvSpPr>
            <a:spLocks noGrp="1"/>
          </p:cNvSpPr>
          <p:nvPr>
            <p:ph type="sldNum" sz="quarter" idx="12"/>
          </p:nvPr>
        </p:nvSpPr>
        <p:spPr/>
        <p:txBody>
          <a:bodyPr/>
          <a:lstStyle/>
          <a:p>
            <a:fld id="{1CF7804C-1C5C-BC40-8B12-6E8121369668}" type="slidenum">
              <a:rPr lang="en-US" smtClean="0"/>
              <a:t>‹#›</a:t>
            </a:fld>
            <a:endParaRPr lang="en-US"/>
          </a:p>
        </p:txBody>
      </p:sp>
    </p:spTree>
    <p:extLst>
      <p:ext uri="{BB962C8B-B14F-4D97-AF65-F5344CB8AC3E}">
        <p14:creationId xmlns:p14="http://schemas.microsoft.com/office/powerpoint/2010/main" val="1014781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484FDD-97D4-564F-92DD-9A2A1D1058E0}"/>
              </a:ext>
            </a:extLst>
          </p:cNvPr>
          <p:cNvSpPr>
            <a:spLocks noGrp="1"/>
          </p:cNvSpPr>
          <p:nvPr>
            <p:ph type="dt" sz="half" idx="10"/>
          </p:nvPr>
        </p:nvSpPr>
        <p:spPr/>
        <p:txBody>
          <a:bodyPr/>
          <a:lstStyle/>
          <a:p>
            <a:fld id="{F9B53C38-F31A-E046-9B1E-676828E9652D}" type="datetimeFigureOut">
              <a:rPr lang="en-US" smtClean="0"/>
              <a:t>6/18/19</a:t>
            </a:fld>
            <a:endParaRPr lang="en-US"/>
          </a:p>
        </p:txBody>
      </p:sp>
      <p:sp>
        <p:nvSpPr>
          <p:cNvPr id="3" name="Footer Placeholder 2">
            <a:extLst>
              <a:ext uri="{FF2B5EF4-FFF2-40B4-BE49-F238E27FC236}">
                <a16:creationId xmlns:a16="http://schemas.microsoft.com/office/drawing/2014/main" id="{53880960-7408-D84E-A485-6362F9C9E4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52DC42-FC66-9B4D-8BA5-17145061278F}"/>
              </a:ext>
            </a:extLst>
          </p:cNvPr>
          <p:cNvSpPr>
            <a:spLocks noGrp="1"/>
          </p:cNvSpPr>
          <p:nvPr>
            <p:ph type="sldNum" sz="quarter" idx="12"/>
          </p:nvPr>
        </p:nvSpPr>
        <p:spPr/>
        <p:txBody>
          <a:bodyPr/>
          <a:lstStyle/>
          <a:p>
            <a:fld id="{1CF7804C-1C5C-BC40-8B12-6E8121369668}" type="slidenum">
              <a:rPr lang="en-US" smtClean="0"/>
              <a:t>‹#›</a:t>
            </a:fld>
            <a:endParaRPr lang="en-US"/>
          </a:p>
        </p:txBody>
      </p:sp>
    </p:spTree>
    <p:extLst>
      <p:ext uri="{BB962C8B-B14F-4D97-AF65-F5344CB8AC3E}">
        <p14:creationId xmlns:p14="http://schemas.microsoft.com/office/powerpoint/2010/main" val="2114771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A9E64-325D-5E4B-9591-982CA3587B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825F8B-7B49-1047-8FE4-3B33A94A8C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2883EE-5A48-4A47-A2CC-F05605FDEC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C4984E-9EA1-3643-AE8C-E46783960675}"/>
              </a:ext>
            </a:extLst>
          </p:cNvPr>
          <p:cNvSpPr>
            <a:spLocks noGrp="1"/>
          </p:cNvSpPr>
          <p:nvPr>
            <p:ph type="dt" sz="half" idx="10"/>
          </p:nvPr>
        </p:nvSpPr>
        <p:spPr/>
        <p:txBody>
          <a:bodyPr/>
          <a:lstStyle/>
          <a:p>
            <a:fld id="{F9B53C38-F31A-E046-9B1E-676828E9652D}" type="datetimeFigureOut">
              <a:rPr lang="en-US" smtClean="0"/>
              <a:t>6/18/19</a:t>
            </a:fld>
            <a:endParaRPr lang="en-US"/>
          </a:p>
        </p:txBody>
      </p:sp>
      <p:sp>
        <p:nvSpPr>
          <p:cNvPr id="6" name="Footer Placeholder 5">
            <a:extLst>
              <a:ext uri="{FF2B5EF4-FFF2-40B4-BE49-F238E27FC236}">
                <a16:creationId xmlns:a16="http://schemas.microsoft.com/office/drawing/2014/main" id="{F10CF349-C49D-4D4A-BDE7-92FE6D773A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8745E3-F38C-824C-9FC1-60CF1D8DDCDE}"/>
              </a:ext>
            </a:extLst>
          </p:cNvPr>
          <p:cNvSpPr>
            <a:spLocks noGrp="1"/>
          </p:cNvSpPr>
          <p:nvPr>
            <p:ph type="sldNum" sz="quarter" idx="12"/>
          </p:nvPr>
        </p:nvSpPr>
        <p:spPr/>
        <p:txBody>
          <a:bodyPr/>
          <a:lstStyle/>
          <a:p>
            <a:fld id="{1CF7804C-1C5C-BC40-8B12-6E8121369668}" type="slidenum">
              <a:rPr lang="en-US" smtClean="0"/>
              <a:t>‹#›</a:t>
            </a:fld>
            <a:endParaRPr lang="en-US"/>
          </a:p>
        </p:txBody>
      </p:sp>
    </p:spTree>
    <p:extLst>
      <p:ext uri="{BB962C8B-B14F-4D97-AF65-F5344CB8AC3E}">
        <p14:creationId xmlns:p14="http://schemas.microsoft.com/office/powerpoint/2010/main" val="937014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F06E3-CA35-7B47-BF4D-8DE5E5B7D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E4FD9D-8156-4E46-BFF6-5E2D8B9E6E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FF27C2-F9F9-1E44-8650-3C202865CE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FCC663-DE77-EE4F-B8BB-02DA2A5DE176}"/>
              </a:ext>
            </a:extLst>
          </p:cNvPr>
          <p:cNvSpPr>
            <a:spLocks noGrp="1"/>
          </p:cNvSpPr>
          <p:nvPr>
            <p:ph type="dt" sz="half" idx="10"/>
          </p:nvPr>
        </p:nvSpPr>
        <p:spPr/>
        <p:txBody>
          <a:bodyPr/>
          <a:lstStyle/>
          <a:p>
            <a:fld id="{F9B53C38-F31A-E046-9B1E-676828E9652D}" type="datetimeFigureOut">
              <a:rPr lang="en-US" smtClean="0"/>
              <a:t>6/18/19</a:t>
            </a:fld>
            <a:endParaRPr lang="en-US"/>
          </a:p>
        </p:txBody>
      </p:sp>
      <p:sp>
        <p:nvSpPr>
          <p:cNvPr id="6" name="Footer Placeholder 5">
            <a:extLst>
              <a:ext uri="{FF2B5EF4-FFF2-40B4-BE49-F238E27FC236}">
                <a16:creationId xmlns:a16="http://schemas.microsoft.com/office/drawing/2014/main" id="{B0DCFD3A-3395-D84B-87CD-C93C62412E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C792E6-536C-0A46-8999-19C6AE10E07D}"/>
              </a:ext>
            </a:extLst>
          </p:cNvPr>
          <p:cNvSpPr>
            <a:spLocks noGrp="1"/>
          </p:cNvSpPr>
          <p:nvPr>
            <p:ph type="sldNum" sz="quarter" idx="12"/>
          </p:nvPr>
        </p:nvSpPr>
        <p:spPr/>
        <p:txBody>
          <a:bodyPr/>
          <a:lstStyle/>
          <a:p>
            <a:fld id="{1CF7804C-1C5C-BC40-8B12-6E8121369668}" type="slidenum">
              <a:rPr lang="en-US" smtClean="0"/>
              <a:t>‹#›</a:t>
            </a:fld>
            <a:endParaRPr lang="en-US"/>
          </a:p>
        </p:txBody>
      </p:sp>
    </p:spTree>
    <p:extLst>
      <p:ext uri="{BB962C8B-B14F-4D97-AF65-F5344CB8AC3E}">
        <p14:creationId xmlns:p14="http://schemas.microsoft.com/office/powerpoint/2010/main" val="1892618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8EC0A6-A822-2B4E-8280-8C72F1BD5B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8BB418-6B03-B545-A0ED-4DB710417F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5B850A-793F-CD48-80F1-6B6931B54D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B53C38-F31A-E046-9B1E-676828E9652D}" type="datetimeFigureOut">
              <a:rPr lang="en-US" smtClean="0"/>
              <a:t>6/18/19</a:t>
            </a:fld>
            <a:endParaRPr lang="en-US"/>
          </a:p>
        </p:txBody>
      </p:sp>
      <p:sp>
        <p:nvSpPr>
          <p:cNvPr id="5" name="Footer Placeholder 4">
            <a:extLst>
              <a:ext uri="{FF2B5EF4-FFF2-40B4-BE49-F238E27FC236}">
                <a16:creationId xmlns:a16="http://schemas.microsoft.com/office/drawing/2014/main" id="{238A1F80-1E0E-364D-88AA-AD42E2A09C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4AE80C-D496-EE46-942F-2594746028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F7804C-1C5C-BC40-8B12-6E8121369668}" type="slidenum">
              <a:rPr lang="en-US" smtClean="0"/>
              <a:t>‹#›</a:t>
            </a:fld>
            <a:endParaRPr lang="en-US"/>
          </a:p>
        </p:txBody>
      </p:sp>
    </p:spTree>
    <p:extLst>
      <p:ext uri="{BB962C8B-B14F-4D97-AF65-F5344CB8AC3E}">
        <p14:creationId xmlns:p14="http://schemas.microsoft.com/office/powerpoint/2010/main" val="9540481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hyperlink" Target="https://ubidots.com/blog/how-to-simulate-a-tcpudp-client-using-netcat/" TargetMode="External"/><Relationship Id="rId4" Type="http://schemas.openxmlformats.org/officeDocument/2006/relationships/hyperlink" Target="https://ipwithease.com/tcp-fin-vs-rst-packets/"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torvalds/linux/blob/master/net/ipv4/tcp_cubic.c"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github.com/google/bbr"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5.tiff"/><Relationship Id="rId7"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10" Type="http://schemas.openxmlformats.org/officeDocument/2006/relationships/image" Target="../media/image12.tiff"/><Relationship Id="rId4" Type="http://schemas.openxmlformats.org/officeDocument/2006/relationships/image" Target="../media/image6.tiff"/><Relationship Id="rId9"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E5B40-E2FF-974A-B2AB-8E4602BCFDB3}"/>
              </a:ext>
            </a:extLst>
          </p:cNvPr>
          <p:cNvSpPr>
            <a:spLocks noGrp="1"/>
          </p:cNvSpPr>
          <p:nvPr>
            <p:ph type="ctrTitle"/>
          </p:nvPr>
        </p:nvSpPr>
        <p:spPr/>
        <p:txBody>
          <a:bodyPr/>
          <a:lstStyle/>
          <a:p>
            <a:r>
              <a:rPr lang="en-US" dirty="0"/>
              <a:t>Networking for non-networking engineers – 1/?</a:t>
            </a:r>
          </a:p>
        </p:txBody>
      </p:sp>
      <p:sp>
        <p:nvSpPr>
          <p:cNvPr id="3" name="Subtitle 2">
            <a:extLst>
              <a:ext uri="{FF2B5EF4-FFF2-40B4-BE49-F238E27FC236}">
                <a16:creationId xmlns:a16="http://schemas.microsoft.com/office/drawing/2014/main" id="{4C0F0768-0BBC-D043-8AD4-62B2240F3DF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37975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1DED59-B6B6-074B-A1B0-15D365237F88}"/>
              </a:ext>
            </a:extLst>
          </p:cNvPr>
          <p:cNvPicPr>
            <a:picLocks noChangeAspect="1"/>
          </p:cNvPicPr>
          <p:nvPr/>
        </p:nvPicPr>
        <p:blipFill>
          <a:blip r:embed="rId3"/>
          <a:stretch>
            <a:fillRect/>
          </a:stretch>
        </p:blipFill>
        <p:spPr>
          <a:xfrm>
            <a:off x="2707624" y="5311254"/>
            <a:ext cx="1021168" cy="929462"/>
          </a:xfrm>
          <a:prstGeom prst="rect">
            <a:avLst/>
          </a:prstGeom>
        </p:spPr>
      </p:pic>
      <p:pic>
        <p:nvPicPr>
          <p:cNvPr id="6" name="Picture 5">
            <a:extLst>
              <a:ext uri="{FF2B5EF4-FFF2-40B4-BE49-F238E27FC236}">
                <a16:creationId xmlns:a16="http://schemas.microsoft.com/office/drawing/2014/main" id="{524B489A-06A6-FA45-B40D-3EE54EDFA9D3}"/>
              </a:ext>
            </a:extLst>
          </p:cNvPr>
          <p:cNvPicPr>
            <a:picLocks noChangeAspect="1"/>
          </p:cNvPicPr>
          <p:nvPr/>
        </p:nvPicPr>
        <p:blipFill>
          <a:blip r:embed="rId4"/>
          <a:stretch>
            <a:fillRect/>
          </a:stretch>
        </p:blipFill>
        <p:spPr>
          <a:xfrm>
            <a:off x="8041881" y="5311254"/>
            <a:ext cx="646583" cy="929462"/>
          </a:xfrm>
          <a:prstGeom prst="rect">
            <a:avLst/>
          </a:prstGeom>
        </p:spPr>
      </p:pic>
      <p:cxnSp>
        <p:nvCxnSpPr>
          <p:cNvPr id="9" name="Straight Arrow Connector 8">
            <a:extLst>
              <a:ext uri="{FF2B5EF4-FFF2-40B4-BE49-F238E27FC236}">
                <a16:creationId xmlns:a16="http://schemas.microsoft.com/office/drawing/2014/main" id="{A1B8FA2F-9546-5C40-BA3A-FA132B8A4204}"/>
              </a:ext>
            </a:extLst>
          </p:cNvPr>
          <p:cNvCxnSpPr/>
          <p:nvPr/>
        </p:nvCxnSpPr>
        <p:spPr>
          <a:xfrm>
            <a:off x="4010892" y="5902626"/>
            <a:ext cx="36853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3E7CBFB-BDB1-B84D-83AB-A4C2EC64DE0C}"/>
              </a:ext>
            </a:extLst>
          </p:cNvPr>
          <p:cNvCxnSpPr>
            <a:cxnSpLocks/>
          </p:cNvCxnSpPr>
          <p:nvPr/>
        </p:nvCxnSpPr>
        <p:spPr>
          <a:xfrm flipH="1">
            <a:off x="4010892" y="6115496"/>
            <a:ext cx="36853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BF97CAE-7643-5B45-AE77-1C262DCB8E9D}"/>
              </a:ext>
            </a:extLst>
          </p:cNvPr>
          <p:cNvSpPr txBox="1"/>
          <p:nvPr/>
        </p:nvSpPr>
        <p:spPr>
          <a:xfrm>
            <a:off x="8271520" y="6278579"/>
            <a:ext cx="875561" cy="369332"/>
          </a:xfrm>
          <a:prstGeom prst="rect">
            <a:avLst/>
          </a:prstGeom>
          <a:noFill/>
        </p:spPr>
        <p:txBody>
          <a:bodyPr wrap="none" rtlCol="0">
            <a:spAutoFit/>
          </a:bodyPr>
          <a:lstStyle/>
          <a:p>
            <a:r>
              <a:rPr lang="en-US" dirty="0" err="1"/>
              <a:t>nic</a:t>
            </a:r>
            <a:r>
              <a:rPr lang="en-US" dirty="0"/>
              <a:t>-b …</a:t>
            </a:r>
          </a:p>
        </p:txBody>
      </p:sp>
      <p:sp>
        <p:nvSpPr>
          <p:cNvPr id="17" name="TextBox 16">
            <a:extLst>
              <a:ext uri="{FF2B5EF4-FFF2-40B4-BE49-F238E27FC236}">
                <a16:creationId xmlns:a16="http://schemas.microsoft.com/office/drawing/2014/main" id="{19E0A120-7E47-5A46-8D84-587E405864F4}"/>
              </a:ext>
            </a:extLst>
          </p:cNvPr>
          <p:cNvSpPr txBox="1"/>
          <p:nvPr/>
        </p:nvSpPr>
        <p:spPr>
          <a:xfrm>
            <a:off x="2893439" y="6278579"/>
            <a:ext cx="649537" cy="369332"/>
          </a:xfrm>
          <a:prstGeom prst="rect">
            <a:avLst/>
          </a:prstGeom>
          <a:noFill/>
        </p:spPr>
        <p:txBody>
          <a:bodyPr wrap="none" rtlCol="0">
            <a:spAutoFit/>
          </a:bodyPr>
          <a:lstStyle/>
          <a:p>
            <a:r>
              <a:rPr lang="en-US" dirty="0" err="1"/>
              <a:t>nic</a:t>
            </a:r>
            <a:r>
              <a:rPr lang="en-US" dirty="0"/>
              <a:t>-a</a:t>
            </a:r>
          </a:p>
        </p:txBody>
      </p:sp>
      <p:sp>
        <p:nvSpPr>
          <p:cNvPr id="2" name="TextBox 1">
            <a:extLst>
              <a:ext uri="{FF2B5EF4-FFF2-40B4-BE49-F238E27FC236}">
                <a16:creationId xmlns:a16="http://schemas.microsoft.com/office/drawing/2014/main" id="{4A131AD8-9EFB-9246-92C2-CE035A17E1F7}"/>
              </a:ext>
            </a:extLst>
          </p:cNvPr>
          <p:cNvSpPr txBox="1"/>
          <p:nvPr/>
        </p:nvSpPr>
        <p:spPr>
          <a:xfrm>
            <a:off x="9034144" y="5775985"/>
            <a:ext cx="1530612" cy="369332"/>
          </a:xfrm>
          <a:prstGeom prst="rect">
            <a:avLst/>
          </a:prstGeom>
          <a:noFill/>
        </p:spPr>
        <p:txBody>
          <a:bodyPr wrap="none" rtlCol="0">
            <a:spAutoFit/>
          </a:bodyPr>
          <a:lstStyle/>
          <a:p>
            <a:r>
              <a:rPr lang="en-US" b="1" i="1" dirty="0"/>
              <a:t>Physical Layer</a:t>
            </a:r>
          </a:p>
        </p:txBody>
      </p:sp>
      <p:sp>
        <p:nvSpPr>
          <p:cNvPr id="3" name="Rounded Rectangle 2">
            <a:extLst>
              <a:ext uri="{FF2B5EF4-FFF2-40B4-BE49-F238E27FC236}">
                <a16:creationId xmlns:a16="http://schemas.microsoft.com/office/drawing/2014/main" id="{7F3C8A27-AF38-1F4D-86E6-F0821C4E5843}"/>
              </a:ext>
            </a:extLst>
          </p:cNvPr>
          <p:cNvSpPr/>
          <p:nvPr/>
        </p:nvSpPr>
        <p:spPr>
          <a:xfrm>
            <a:off x="7616577" y="4183985"/>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Link</a:t>
            </a:r>
          </a:p>
        </p:txBody>
      </p:sp>
      <p:cxnSp>
        <p:nvCxnSpPr>
          <p:cNvPr id="11" name="Straight Arrow Connector 10">
            <a:extLst>
              <a:ext uri="{FF2B5EF4-FFF2-40B4-BE49-F238E27FC236}">
                <a16:creationId xmlns:a16="http://schemas.microsoft.com/office/drawing/2014/main" id="{DA901355-2EB3-3441-B56D-282C41A1915F}"/>
              </a:ext>
            </a:extLst>
          </p:cNvPr>
          <p:cNvCxnSpPr>
            <a:cxnSpLocks/>
          </p:cNvCxnSpPr>
          <p:nvPr/>
        </p:nvCxnSpPr>
        <p:spPr>
          <a:xfrm>
            <a:off x="2210537" y="3232884"/>
            <a:ext cx="0" cy="2882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38FDE2B-4B86-1C4A-9E6B-4BE2A1B82152}"/>
              </a:ext>
            </a:extLst>
          </p:cNvPr>
          <p:cNvCxnSpPr>
            <a:cxnSpLocks/>
          </p:cNvCxnSpPr>
          <p:nvPr/>
        </p:nvCxnSpPr>
        <p:spPr>
          <a:xfrm flipV="1">
            <a:off x="2362937" y="3232884"/>
            <a:ext cx="0" cy="2882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15A4CBC-EA19-F54E-A3D0-BDCA301B2421}"/>
              </a:ext>
            </a:extLst>
          </p:cNvPr>
          <p:cNvCxnSpPr>
            <a:cxnSpLocks/>
          </p:cNvCxnSpPr>
          <p:nvPr/>
        </p:nvCxnSpPr>
        <p:spPr>
          <a:xfrm>
            <a:off x="8881744" y="3098455"/>
            <a:ext cx="0" cy="3046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C14E7CD-2353-2A48-939A-C6E0AF70DFFA}"/>
              </a:ext>
            </a:extLst>
          </p:cNvPr>
          <p:cNvCxnSpPr>
            <a:cxnSpLocks/>
          </p:cNvCxnSpPr>
          <p:nvPr/>
        </p:nvCxnSpPr>
        <p:spPr>
          <a:xfrm flipH="1" flipV="1">
            <a:off x="9034144" y="3098455"/>
            <a:ext cx="1" cy="3046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ED50EA33-3D41-F646-8DBA-7239A75FCB8A}"/>
              </a:ext>
            </a:extLst>
          </p:cNvPr>
          <p:cNvSpPr/>
          <p:nvPr/>
        </p:nvSpPr>
        <p:spPr>
          <a:xfrm>
            <a:off x="2645037" y="4204855"/>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Link</a:t>
            </a:r>
          </a:p>
        </p:txBody>
      </p:sp>
      <p:sp>
        <p:nvSpPr>
          <p:cNvPr id="23" name="TextBox 22">
            <a:extLst>
              <a:ext uri="{FF2B5EF4-FFF2-40B4-BE49-F238E27FC236}">
                <a16:creationId xmlns:a16="http://schemas.microsoft.com/office/drawing/2014/main" id="{3142F3A6-153A-064C-AA06-EF2503D9360E}"/>
              </a:ext>
            </a:extLst>
          </p:cNvPr>
          <p:cNvSpPr txBox="1"/>
          <p:nvPr/>
        </p:nvSpPr>
        <p:spPr>
          <a:xfrm>
            <a:off x="114300" y="4323895"/>
            <a:ext cx="1943838" cy="707886"/>
          </a:xfrm>
          <a:prstGeom prst="rect">
            <a:avLst/>
          </a:prstGeom>
          <a:noFill/>
        </p:spPr>
        <p:txBody>
          <a:bodyPr wrap="square" rtlCol="0">
            <a:spAutoFit/>
          </a:bodyPr>
          <a:lstStyle/>
          <a:p>
            <a:r>
              <a:rPr lang="en-US" sz="1100" dirty="0"/>
              <a:t>Out: *Frame* &lt;</a:t>
            </a:r>
            <a:r>
              <a:rPr lang="en-US" sz="1100" b="1" dirty="0"/>
              <a:t>HEADER</a:t>
            </a:r>
            <a:r>
              <a:rPr lang="en-US" sz="1100" dirty="0"/>
              <a:t>&gt;BUFFER&lt;</a:t>
            </a:r>
            <a:r>
              <a:rPr lang="en-US" sz="1100" b="1" dirty="0"/>
              <a:t>FOOTER</a:t>
            </a:r>
            <a:r>
              <a:rPr lang="en-US" sz="1100" dirty="0"/>
              <a:t>&gt;</a:t>
            </a:r>
          </a:p>
          <a:p>
            <a:endParaRPr lang="en-US" dirty="0"/>
          </a:p>
        </p:txBody>
      </p:sp>
      <p:sp>
        <p:nvSpPr>
          <p:cNvPr id="18" name="Rounded Rectangle 17">
            <a:extLst>
              <a:ext uri="{FF2B5EF4-FFF2-40B4-BE49-F238E27FC236}">
                <a16:creationId xmlns:a16="http://schemas.microsoft.com/office/drawing/2014/main" id="{C94410D8-BFF6-E34E-A689-9F56F66B3E39}"/>
              </a:ext>
            </a:extLst>
          </p:cNvPr>
          <p:cNvSpPr/>
          <p:nvPr/>
        </p:nvSpPr>
        <p:spPr>
          <a:xfrm>
            <a:off x="2644505" y="3098456"/>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a:t>
            </a:r>
          </a:p>
        </p:txBody>
      </p:sp>
      <p:sp>
        <p:nvSpPr>
          <p:cNvPr id="19" name="Rounded Rectangle 18">
            <a:extLst>
              <a:ext uri="{FF2B5EF4-FFF2-40B4-BE49-F238E27FC236}">
                <a16:creationId xmlns:a16="http://schemas.microsoft.com/office/drawing/2014/main" id="{70B13FD1-4D1D-4A47-928C-3CDB4C8ACA7E}"/>
              </a:ext>
            </a:extLst>
          </p:cNvPr>
          <p:cNvSpPr/>
          <p:nvPr/>
        </p:nvSpPr>
        <p:spPr>
          <a:xfrm>
            <a:off x="7616576" y="3098455"/>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a:t>
            </a:r>
          </a:p>
        </p:txBody>
      </p:sp>
      <p:sp>
        <p:nvSpPr>
          <p:cNvPr id="24" name="TextBox 23">
            <a:extLst>
              <a:ext uri="{FF2B5EF4-FFF2-40B4-BE49-F238E27FC236}">
                <a16:creationId xmlns:a16="http://schemas.microsoft.com/office/drawing/2014/main" id="{64F63056-BFDC-3640-ABFA-99C4054F4263}"/>
              </a:ext>
            </a:extLst>
          </p:cNvPr>
          <p:cNvSpPr txBox="1"/>
          <p:nvPr/>
        </p:nvSpPr>
        <p:spPr>
          <a:xfrm>
            <a:off x="114300" y="3232884"/>
            <a:ext cx="1943838" cy="707886"/>
          </a:xfrm>
          <a:prstGeom prst="rect">
            <a:avLst/>
          </a:prstGeom>
          <a:noFill/>
        </p:spPr>
        <p:txBody>
          <a:bodyPr wrap="square" rtlCol="0">
            <a:spAutoFit/>
          </a:bodyPr>
          <a:lstStyle/>
          <a:p>
            <a:r>
              <a:rPr lang="en-US" sz="1100" dirty="0"/>
              <a:t>Out: *Packet* &lt;</a:t>
            </a:r>
            <a:r>
              <a:rPr lang="en-US" sz="1100" b="1" dirty="0"/>
              <a:t>HEADER</a:t>
            </a:r>
            <a:r>
              <a:rPr lang="en-US" sz="1100" dirty="0"/>
              <a:t>&gt;BUFFER</a:t>
            </a:r>
          </a:p>
          <a:p>
            <a:endParaRPr lang="en-US" dirty="0"/>
          </a:p>
        </p:txBody>
      </p:sp>
    </p:spTree>
    <p:extLst>
      <p:ext uri="{BB962C8B-B14F-4D97-AF65-F5344CB8AC3E}">
        <p14:creationId xmlns:p14="http://schemas.microsoft.com/office/powerpoint/2010/main" val="590312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96E6-5ED7-8C41-BCD8-81A79157A44D}"/>
              </a:ext>
            </a:extLst>
          </p:cNvPr>
          <p:cNvSpPr>
            <a:spLocks noGrp="1"/>
          </p:cNvSpPr>
          <p:nvPr>
            <p:ph type="title"/>
          </p:nvPr>
        </p:nvSpPr>
        <p:spPr/>
        <p:txBody>
          <a:bodyPr/>
          <a:lstStyle/>
          <a:p>
            <a:r>
              <a:rPr lang="en-US" dirty="0"/>
              <a:t>Demo 1: Sending IP Packets</a:t>
            </a:r>
          </a:p>
        </p:txBody>
      </p:sp>
      <p:sp>
        <p:nvSpPr>
          <p:cNvPr id="3" name="Text Placeholder 2">
            <a:extLst>
              <a:ext uri="{FF2B5EF4-FFF2-40B4-BE49-F238E27FC236}">
                <a16:creationId xmlns:a16="http://schemas.microsoft.com/office/drawing/2014/main" id="{B8D0F6DC-CE5B-2549-9AEC-049A678AA16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97548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a:extLst>
              <a:ext uri="{FF2B5EF4-FFF2-40B4-BE49-F238E27FC236}">
                <a16:creationId xmlns:a16="http://schemas.microsoft.com/office/drawing/2014/main" id="{ED50EA33-3D41-F646-8DBA-7239A75FCB8A}"/>
              </a:ext>
            </a:extLst>
          </p:cNvPr>
          <p:cNvSpPr/>
          <p:nvPr/>
        </p:nvSpPr>
        <p:spPr>
          <a:xfrm>
            <a:off x="8245737" y="569567"/>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Receiver</a:t>
            </a:r>
          </a:p>
        </p:txBody>
      </p:sp>
      <p:sp>
        <p:nvSpPr>
          <p:cNvPr id="18" name="Rounded Rectangle 17">
            <a:extLst>
              <a:ext uri="{FF2B5EF4-FFF2-40B4-BE49-F238E27FC236}">
                <a16:creationId xmlns:a16="http://schemas.microsoft.com/office/drawing/2014/main" id="{C94410D8-BFF6-E34E-A689-9F56F66B3E39}"/>
              </a:ext>
            </a:extLst>
          </p:cNvPr>
          <p:cNvSpPr/>
          <p:nvPr/>
        </p:nvSpPr>
        <p:spPr>
          <a:xfrm>
            <a:off x="2958830" y="569568"/>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Sender</a:t>
            </a:r>
          </a:p>
        </p:txBody>
      </p:sp>
      <p:cxnSp>
        <p:nvCxnSpPr>
          <p:cNvPr id="7" name="Straight Arrow Connector 6">
            <a:extLst>
              <a:ext uri="{FF2B5EF4-FFF2-40B4-BE49-F238E27FC236}">
                <a16:creationId xmlns:a16="http://schemas.microsoft.com/office/drawing/2014/main" id="{DED7592D-459A-EB4C-9BFE-8EF74039AB92}"/>
              </a:ext>
            </a:extLst>
          </p:cNvPr>
          <p:cNvCxnSpPr/>
          <p:nvPr/>
        </p:nvCxnSpPr>
        <p:spPr>
          <a:xfrm>
            <a:off x="4314825" y="1057940"/>
            <a:ext cx="36290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1EF52E6B-CFB5-9F45-805D-1BA43FF82758}"/>
              </a:ext>
            </a:extLst>
          </p:cNvPr>
          <p:cNvSpPr/>
          <p:nvPr/>
        </p:nvSpPr>
        <p:spPr>
          <a:xfrm>
            <a:off x="8245737" y="2450754"/>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Receiver</a:t>
            </a:r>
          </a:p>
        </p:txBody>
      </p:sp>
      <p:sp>
        <p:nvSpPr>
          <p:cNvPr id="29" name="Rounded Rectangle 28">
            <a:extLst>
              <a:ext uri="{FF2B5EF4-FFF2-40B4-BE49-F238E27FC236}">
                <a16:creationId xmlns:a16="http://schemas.microsoft.com/office/drawing/2014/main" id="{622B48BC-164D-024C-A660-F833FA5F1363}"/>
              </a:ext>
            </a:extLst>
          </p:cNvPr>
          <p:cNvSpPr/>
          <p:nvPr/>
        </p:nvSpPr>
        <p:spPr>
          <a:xfrm>
            <a:off x="2958830" y="2450755"/>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Sender</a:t>
            </a:r>
          </a:p>
        </p:txBody>
      </p:sp>
      <p:cxnSp>
        <p:nvCxnSpPr>
          <p:cNvPr id="30" name="Straight Arrow Connector 29">
            <a:extLst>
              <a:ext uri="{FF2B5EF4-FFF2-40B4-BE49-F238E27FC236}">
                <a16:creationId xmlns:a16="http://schemas.microsoft.com/office/drawing/2014/main" id="{ACA045DE-5B6E-6D45-8D7F-6F4068BD90B3}"/>
              </a:ext>
            </a:extLst>
          </p:cNvPr>
          <p:cNvCxnSpPr/>
          <p:nvPr/>
        </p:nvCxnSpPr>
        <p:spPr>
          <a:xfrm>
            <a:off x="4314825" y="2939127"/>
            <a:ext cx="36290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7381E7C8-E56F-454E-886D-DF57A6886D61}"/>
              </a:ext>
            </a:extLst>
          </p:cNvPr>
          <p:cNvSpPr/>
          <p:nvPr/>
        </p:nvSpPr>
        <p:spPr>
          <a:xfrm>
            <a:off x="8398137" y="2603154"/>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Receiver</a:t>
            </a:r>
          </a:p>
        </p:txBody>
      </p:sp>
      <p:sp>
        <p:nvSpPr>
          <p:cNvPr id="32" name="Rounded Rectangle 31">
            <a:extLst>
              <a:ext uri="{FF2B5EF4-FFF2-40B4-BE49-F238E27FC236}">
                <a16:creationId xmlns:a16="http://schemas.microsoft.com/office/drawing/2014/main" id="{A86044A4-FDA7-F140-9A5B-2647A9E0FF28}"/>
              </a:ext>
            </a:extLst>
          </p:cNvPr>
          <p:cNvSpPr/>
          <p:nvPr/>
        </p:nvSpPr>
        <p:spPr>
          <a:xfrm>
            <a:off x="8550537" y="2755554"/>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Receiver</a:t>
            </a:r>
          </a:p>
        </p:txBody>
      </p:sp>
      <p:sp>
        <p:nvSpPr>
          <p:cNvPr id="33" name="Rounded Rectangle 32">
            <a:extLst>
              <a:ext uri="{FF2B5EF4-FFF2-40B4-BE49-F238E27FC236}">
                <a16:creationId xmlns:a16="http://schemas.microsoft.com/office/drawing/2014/main" id="{E816D03B-B953-5C4A-9DC4-E36067A25FCF}"/>
              </a:ext>
            </a:extLst>
          </p:cNvPr>
          <p:cNvSpPr/>
          <p:nvPr/>
        </p:nvSpPr>
        <p:spPr>
          <a:xfrm>
            <a:off x="8245737" y="4182369"/>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Receiver</a:t>
            </a:r>
          </a:p>
        </p:txBody>
      </p:sp>
      <p:sp>
        <p:nvSpPr>
          <p:cNvPr id="34" name="Rounded Rectangle 33">
            <a:extLst>
              <a:ext uri="{FF2B5EF4-FFF2-40B4-BE49-F238E27FC236}">
                <a16:creationId xmlns:a16="http://schemas.microsoft.com/office/drawing/2014/main" id="{CDAD9E84-996D-B44E-A12F-7671E4D8600A}"/>
              </a:ext>
            </a:extLst>
          </p:cNvPr>
          <p:cNvSpPr/>
          <p:nvPr/>
        </p:nvSpPr>
        <p:spPr>
          <a:xfrm>
            <a:off x="2958830" y="4182370"/>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Sender</a:t>
            </a:r>
          </a:p>
        </p:txBody>
      </p:sp>
      <p:cxnSp>
        <p:nvCxnSpPr>
          <p:cNvPr id="35" name="Straight Arrow Connector 34">
            <a:extLst>
              <a:ext uri="{FF2B5EF4-FFF2-40B4-BE49-F238E27FC236}">
                <a16:creationId xmlns:a16="http://schemas.microsoft.com/office/drawing/2014/main" id="{05484D88-E4BB-B444-8905-16EDAABEEC65}"/>
              </a:ext>
            </a:extLst>
          </p:cNvPr>
          <p:cNvCxnSpPr/>
          <p:nvPr/>
        </p:nvCxnSpPr>
        <p:spPr>
          <a:xfrm>
            <a:off x="4314825" y="4670742"/>
            <a:ext cx="36290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D0AF9F6C-B396-F146-87F6-F8B1197F89FD}"/>
              </a:ext>
            </a:extLst>
          </p:cNvPr>
          <p:cNvSpPr/>
          <p:nvPr/>
        </p:nvSpPr>
        <p:spPr>
          <a:xfrm>
            <a:off x="8398137" y="4334769"/>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Receiver</a:t>
            </a:r>
          </a:p>
        </p:txBody>
      </p:sp>
      <p:sp>
        <p:nvSpPr>
          <p:cNvPr id="37" name="Rounded Rectangle 36">
            <a:extLst>
              <a:ext uri="{FF2B5EF4-FFF2-40B4-BE49-F238E27FC236}">
                <a16:creationId xmlns:a16="http://schemas.microsoft.com/office/drawing/2014/main" id="{AD32AB31-D3D5-BA40-84C8-A007F9F46C20}"/>
              </a:ext>
            </a:extLst>
          </p:cNvPr>
          <p:cNvSpPr/>
          <p:nvPr/>
        </p:nvSpPr>
        <p:spPr>
          <a:xfrm>
            <a:off x="8550537" y="4487169"/>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Receiver</a:t>
            </a:r>
          </a:p>
        </p:txBody>
      </p:sp>
      <p:sp>
        <p:nvSpPr>
          <p:cNvPr id="8" name="TextBox 7">
            <a:extLst>
              <a:ext uri="{FF2B5EF4-FFF2-40B4-BE49-F238E27FC236}">
                <a16:creationId xmlns:a16="http://schemas.microsoft.com/office/drawing/2014/main" id="{12FF7131-C6F5-3641-85D9-1F74A70BCFE0}"/>
              </a:ext>
            </a:extLst>
          </p:cNvPr>
          <p:cNvSpPr txBox="1"/>
          <p:nvPr/>
        </p:nvSpPr>
        <p:spPr>
          <a:xfrm>
            <a:off x="8692422" y="5609184"/>
            <a:ext cx="1047082" cy="369332"/>
          </a:xfrm>
          <a:prstGeom prst="rect">
            <a:avLst/>
          </a:prstGeom>
          <a:noFill/>
        </p:spPr>
        <p:txBody>
          <a:bodyPr wrap="none" rtlCol="0">
            <a:spAutoFit/>
          </a:bodyPr>
          <a:lstStyle/>
          <a:p>
            <a:r>
              <a:rPr lang="en-US" dirty="0"/>
              <a:t>All nodes</a:t>
            </a:r>
          </a:p>
        </p:txBody>
      </p:sp>
      <p:sp>
        <p:nvSpPr>
          <p:cNvPr id="12" name="TextBox 11">
            <a:extLst>
              <a:ext uri="{FF2B5EF4-FFF2-40B4-BE49-F238E27FC236}">
                <a16:creationId xmlns:a16="http://schemas.microsoft.com/office/drawing/2014/main" id="{29195D59-3F9E-2243-B99B-4B3A86C42EFD}"/>
              </a:ext>
            </a:extLst>
          </p:cNvPr>
          <p:cNvSpPr txBox="1"/>
          <p:nvPr/>
        </p:nvSpPr>
        <p:spPr>
          <a:xfrm>
            <a:off x="1385888" y="873273"/>
            <a:ext cx="851836" cy="369332"/>
          </a:xfrm>
          <a:prstGeom prst="rect">
            <a:avLst/>
          </a:prstGeom>
          <a:noFill/>
        </p:spPr>
        <p:txBody>
          <a:bodyPr wrap="none" rtlCol="0">
            <a:spAutoFit/>
          </a:bodyPr>
          <a:lstStyle/>
          <a:p>
            <a:r>
              <a:rPr lang="en-US" dirty="0"/>
              <a:t>unicast</a:t>
            </a:r>
          </a:p>
        </p:txBody>
      </p:sp>
      <p:sp>
        <p:nvSpPr>
          <p:cNvPr id="38" name="TextBox 37">
            <a:extLst>
              <a:ext uri="{FF2B5EF4-FFF2-40B4-BE49-F238E27FC236}">
                <a16:creationId xmlns:a16="http://schemas.microsoft.com/office/drawing/2014/main" id="{3E1E4979-7E82-A14E-AD03-6A387061E152}"/>
              </a:ext>
            </a:extLst>
          </p:cNvPr>
          <p:cNvSpPr txBox="1"/>
          <p:nvPr/>
        </p:nvSpPr>
        <p:spPr>
          <a:xfrm>
            <a:off x="1385888" y="2874594"/>
            <a:ext cx="1044197" cy="369332"/>
          </a:xfrm>
          <a:prstGeom prst="rect">
            <a:avLst/>
          </a:prstGeom>
          <a:noFill/>
        </p:spPr>
        <p:txBody>
          <a:bodyPr wrap="none" rtlCol="0">
            <a:spAutoFit/>
          </a:bodyPr>
          <a:lstStyle/>
          <a:p>
            <a:r>
              <a:rPr lang="en-US" dirty="0"/>
              <a:t>multicast</a:t>
            </a:r>
          </a:p>
        </p:txBody>
      </p:sp>
      <p:sp>
        <p:nvSpPr>
          <p:cNvPr id="39" name="TextBox 38">
            <a:extLst>
              <a:ext uri="{FF2B5EF4-FFF2-40B4-BE49-F238E27FC236}">
                <a16:creationId xmlns:a16="http://schemas.microsoft.com/office/drawing/2014/main" id="{4E1D3FF3-54C3-C542-93DE-708303434CED}"/>
              </a:ext>
            </a:extLst>
          </p:cNvPr>
          <p:cNvSpPr txBox="1"/>
          <p:nvPr/>
        </p:nvSpPr>
        <p:spPr>
          <a:xfrm>
            <a:off x="1388982" y="4453809"/>
            <a:ext cx="1107804" cy="369332"/>
          </a:xfrm>
          <a:prstGeom prst="rect">
            <a:avLst/>
          </a:prstGeom>
          <a:noFill/>
        </p:spPr>
        <p:txBody>
          <a:bodyPr wrap="none" rtlCol="0">
            <a:spAutoFit/>
          </a:bodyPr>
          <a:lstStyle/>
          <a:p>
            <a:r>
              <a:rPr lang="en-US" dirty="0"/>
              <a:t>broadcast</a:t>
            </a:r>
          </a:p>
        </p:txBody>
      </p:sp>
    </p:spTree>
    <p:extLst>
      <p:ext uri="{BB962C8B-B14F-4D97-AF65-F5344CB8AC3E}">
        <p14:creationId xmlns:p14="http://schemas.microsoft.com/office/powerpoint/2010/main" val="848100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a:extLst>
              <a:ext uri="{FF2B5EF4-FFF2-40B4-BE49-F238E27FC236}">
                <a16:creationId xmlns:a16="http://schemas.microsoft.com/office/drawing/2014/main" id="{7FE23574-DCEC-754E-968E-697A00F8180F}"/>
              </a:ext>
            </a:extLst>
          </p:cNvPr>
          <p:cNvSpPr/>
          <p:nvPr/>
        </p:nvSpPr>
        <p:spPr>
          <a:xfrm>
            <a:off x="3525076" y="191645"/>
            <a:ext cx="5009321" cy="4837043"/>
          </a:xfrm>
          <a:prstGeom prst="roundRect">
            <a:avLst>
              <a:gd name="adj" fmla="val 2736"/>
            </a:avLst>
          </a:prstGeom>
        </p:spPr>
        <p:style>
          <a:lnRef idx="1">
            <a:schemeClr val="accent3"/>
          </a:lnRef>
          <a:fillRef idx="2">
            <a:schemeClr val="accent3"/>
          </a:fillRef>
          <a:effectRef idx="1">
            <a:schemeClr val="accent3"/>
          </a:effectRef>
          <a:fontRef idx="minor">
            <a:schemeClr val="dk1"/>
          </a:fontRef>
        </p:style>
        <p:txBody>
          <a:bodyPr rtlCol="0" anchor="t"/>
          <a:lstStyle/>
          <a:p>
            <a:r>
              <a:rPr lang="en-US" dirty="0"/>
              <a:t>Switched Network</a:t>
            </a:r>
          </a:p>
        </p:txBody>
      </p:sp>
      <p:sp>
        <p:nvSpPr>
          <p:cNvPr id="4" name="Rounded Rectangle 3">
            <a:extLst>
              <a:ext uri="{FF2B5EF4-FFF2-40B4-BE49-F238E27FC236}">
                <a16:creationId xmlns:a16="http://schemas.microsoft.com/office/drawing/2014/main" id="{FE8CFF41-6165-8643-A95D-3E074BB05964}"/>
              </a:ext>
            </a:extLst>
          </p:cNvPr>
          <p:cNvSpPr/>
          <p:nvPr/>
        </p:nvSpPr>
        <p:spPr>
          <a:xfrm>
            <a:off x="3873228" y="3092974"/>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5" name="Rounded Rectangle 4">
            <a:extLst>
              <a:ext uri="{FF2B5EF4-FFF2-40B4-BE49-F238E27FC236}">
                <a16:creationId xmlns:a16="http://schemas.microsoft.com/office/drawing/2014/main" id="{0E665499-0698-A740-B04B-63D280D93287}"/>
              </a:ext>
            </a:extLst>
          </p:cNvPr>
          <p:cNvSpPr/>
          <p:nvPr/>
        </p:nvSpPr>
        <p:spPr>
          <a:xfrm>
            <a:off x="3873225" y="1893652"/>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6" name="Rounded Rectangle 5">
            <a:extLst>
              <a:ext uri="{FF2B5EF4-FFF2-40B4-BE49-F238E27FC236}">
                <a16:creationId xmlns:a16="http://schemas.microsoft.com/office/drawing/2014/main" id="{9F3FF262-BEB6-994A-94FA-77E7D16776CA}"/>
              </a:ext>
            </a:extLst>
          </p:cNvPr>
          <p:cNvSpPr/>
          <p:nvPr/>
        </p:nvSpPr>
        <p:spPr>
          <a:xfrm>
            <a:off x="3873224" y="694330"/>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7" name="Rounded Rectangle 6">
            <a:extLst>
              <a:ext uri="{FF2B5EF4-FFF2-40B4-BE49-F238E27FC236}">
                <a16:creationId xmlns:a16="http://schemas.microsoft.com/office/drawing/2014/main" id="{89D6F157-ACD7-8E45-8E20-340E340461A4}"/>
              </a:ext>
            </a:extLst>
          </p:cNvPr>
          <p:cNvSpPr/>
          <p:nvPr/>
        </p:nvSpPr>
        <p:spPr>
          <a:xfrm>
            <a:off x="5403854" y="3092974"/>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8" name="Rounded Rectangle 7">
            <a:extLst>
              <a:ext uri="{FF2B5EF4-FFF2-40B4-BE49-F238E27FC236}">
                <a16:creationId xmlns:a16="http://schemas.microsoft.com/office/drawing/2014/main" id="{8E55B13C-DF86-2E4D-A67E-D8389B08A910}"/>
              </a:ext>
            </a:extLst>
          </p:cNvPr>
          <p:cNvSpPr/>
          <p:nvPr/>
        </p:nvSpPr>
        <p:spPr>
          <a:xfrm>
            <a:off x="5403851" y="1893652"/>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9" name="Rounded Rectangle 8">
            <a:extLst>
              <a:ext uri="{FF2B5EF4-FFF2-40B4-BE49-F238E27FC236}">
                <a16:creationId xmlns:a16="http://schemas.microsoft.com/office/drawing/2014/main" id="{5055690C-71DD-4746-92E0-83CF96B7C12A}"/>
              </a:ext>
            </a:extLst>
          </p:cNvPr>
          <p:cNvSpPr/>
          <p:nvPr/>
        </p:nvSpPr>
        <p:spPr>
          <a:xfrm>
            <a:off x="5403850" y="694330"/>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16" name="Rounded Rectangle 15">
            <a:extLst>
              <a:ext uri="{FF2B5EF4-FFF2-40B4-BE49-F238E27FC236}">
                <a16:creationId xmlns:a16="http://schemas.microsoft.com/office/drawing/2014/main" id="{D7B18013-4283-A142-BBB8-8835BD1FD2DD}"/>
              </a:ext>
            </a:extLst>
          </p:cNvPr>
          <p:cNvSpPr/>
          <p:nvPr/>
        </p:nvSpPr>
        <p:spPr>
          <a:xfrm>
            <a:off x="6934480" y="3092974"/>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17" name="Rounded Rectangle 16">
            <a:extLst>
              <a:ext uri="{FF2B5EF4-FFF2-40B4-BE49-F238E27FC236}">
                <a16:creationId xmlns:a16="http://schemas.microsoft.com/office/drawing/2014/main" id="{1420B1BC-90E6-234E-BAFF-3C9C089B3BBD}"/>
              </a:ext>
            </a:extLst>
          </p:cNvPr>
          <p:cNvSpPr/>
          <p:nvPr/>
        </p:nvSpPr>
        <p:spPr>
          <a:xfrm>
            <a:off x="6934477" y="1893652"/>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18" name="Rounded Rectangle 17">
            <a:extLst>
              <a:ext uri="{FF2B5EF4-FFF2-40B4-BE49-F238E27FC236}">
                <a16:creationId xmlns:a16="http://schemas.microsoft.com/office/drawing/2014/main" id="{0F0223DA-23D2-D54D-87B8-7E5C70A4FFFF}"/>
              </a:ext>
            </a:extLst>
          </p:cNvPr>
          <p:cNvSpPr/>
          <p:nvPr/>
        </p:nvSpPr>
        <p:spPr>
          <a:xfrm>
            <a:off x="6934476" y="694330"/>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19" name="Rounded Rectangle 18">
            <a:extLst>
              <a:ext uri="{FF2B5EF4-FFF2-40B4-BE49-F238E27FC236}">
                <a16:creationId xmlns:a16="http://schemas.microsoft.com/office/drawing/2014/main" id="{FB00964D-282A-7C46-9A18-EE4EE9CEC46B}"/>
              </a:ext>
            </a:extLst>
          </p:cNvPr>
          <p:cNvSpPr/>
          <p:nvPr/>
        </p:nvSpPr>
        <p:spPr>
          <a:xfrm>
            <a:off x="3873224" y="4292296"/>
            <a:ext cx="1188967" cy="425882"/>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switch</a:t>
            </a:r>
          </a:p>
        </p:txBody>
      </p:sp>
      <p:sp>
        <p:nvSpPr>
          <p:cNvPr id="20" name="Rounded Rectangle 19">
            <a:extLst>
              <a:ext uri="{FF2B5EF4-FFF2-40B4-BE49-F238E27FC236}">
                <a16:creationId xmlns:a16="http://schemas.microsoft.com/office/drawing/2014/main" id="{4D4EEAFE-55E7-3D46-95B7-1799565C93A7}"/>
              </a:ext>
            </a:extLst>
          </p:cNvPr>
          <p:cNvSpPr/>
          <p:nvPr/>
        </p:nvSpPr>
        <p:spPr>
          <a:xfrm>
            <a:off x="5403850" y="4292296"/>
            <a:ext cx="1188967" cy="425882"/>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switch</a:t>
            </a:r>
          </a:p>
        </p:txBody>
      </p:sp>
      <p:sp>
        <p:nvSpPr>
          <p:cNvPr id="21" name="Rounded Rectangle 20">
            <a:extLst>
              <a:ext uri="{FF2B5EF4-FFF2-40B4-BE49-F238E27FC236}">
                <a16:creationId xmlns:a16="http://schemas.microsoft.com/office/drawing/2014/main" id="{029C4E29-4E65-834C-930D-F2B638D814D7}"/>
              </a:ext>
            </a:extLst>
          </p:cNvPr>
          <p:cNvSpPr/>
          <p:nvPr/>
        </p:nvSpPr>
        <p:spPr>
          <a:xfrm>
            <a:off x="6934475" y="4292296"/>
            <a:ext cx="1188967" cy="425882"/>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switch</a:t>
            </a:r>
          </a:p>
        </p:txBody>
      </p:sp>
      <p:sp>
        <p:nvSpPr>
          <p:cNvPr id="23" name="Rounded Rectangle 22">
            <a:extLst>
              <a:ext uri="{FF2B5EF4-FFF2-40B4-BE49-F238E27FC236}">
                <a16:creationId xmlns:a16="http://schemas.microsoft.com/office/drawing/2014/main" id="{991D8DAD-701F-9445-A89A-D6FE18E4FC6C}"/>
              </a:ext>
            </a:extLst>
          </p:cNvPr>
          <p:cNvSpPr/>
          <p:nvPr/>
        </p:nvSpPr>
        <p:spPr>
          <a:xfrm>
            <a:off x="4091886" y="5470824"/>
            <a:ext cx="1805334" cy="425882"/>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router</a:t>
            </a:r>
          </a:p>
        </p:txBody>
      </p:sp>
      <p:cxnSp>
        <p:nvCxnSpPr>
          <p:cNvPr id="27" name="Straight Arrow Connector 26">
            <a:extLst>
              <a:ext uri="{FF2B5EF4-FFF2-40B4-BE49-F238E27FC236}">
                <a16:creationId xmlns:a16="http://schemas.microsoft.com/office/drawing/2014/main" id="{F8AB2290-23E3-214C-98A1-D1E0A3301452}"/>
              </a:ext>
            </a:extLst>
          </p:cNvPr>
          <p:cNvCxnSpPr>
            <a:cxnSpLocks/>
          </p:cNvCxnSpPr>
          <p:nvPr/>
        </p:nvCxnSpPr>
        <p:spPr>
          <a:xfrm>
            <a:off x="4966531" y="5028688"/>
            <a:ext cx="0" cy="44213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4" name="Rounded Rectangle 33">
            <a:extLst>
              <a:ext uri="{FF2B5EF4-FFF2-40B4-BE49-F238E27FC236}">
                <a16:creationId xmlns:a16="http://schemas.microsoft.com/office/drawing/2014/main" id="{4EDF7AC6-9FDB-624A-A7D8-24D3FDC4034D}"/>
              </a:ext>
            </a:extLst>
          </p:cNvPr>
          <p:cNvSpPr/>
          <p:nvPr/>
        </p:nvSpPr>
        <p:spPr>
          <a:xfrm>
            <a:off x="6232112" y="5466746"/>
            <a:ext cx="1805334" cy="425882"/>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router</a:t>
            </a:r>
          </a:p>
        </p:txBody>
      </p:sp>
      <p:cxnSp>
        <p:nvCxnSpPr>
          <p:cNvPr id="35" name="Straight Arrow Connector 34">
            <a:extLst>
              <a:ext uri="{FF2B5EF4-FFF2-40B4-BE49-F238E27FC236}">
                <a16:creationId xmlns:a16="http://schemas.microsoft.com/office/drawing/2014/main" id="{BD34E42D-6E42-7444-9F02-0E1980929299}"/>
              </a:ext>
            </a:extLst>
          </p:cNvPr>
          <p:cNvCxnSpPr>
            <a:cxnSpLocks/>
          </p:cNvCxnSpPr>
          <p:nvPr/>
        </p:nvCxnSpPr>
        <p:spPr>
          <a:xfrm>
            <a:off x="7106757" y="5028688"/>
            <a:ext cx="0" cy="4099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3B255C5E-B0AA-1846-B9DF-756EDD42BFB4}"/>
              </a:ext>
            </a:extLst>
          </p:cNvPr>
          <p:cNvCxnSpPr>
            <a:stCxn id="23" idx="3"/>
            <a:endCxn id="34" idx="1"/>
          </p:cNvCxnSpPr>
          <p:nvPr/>
        </p:nvCxnSpPr>
        <p:spPr>
          <a:xfrm flipV="1">
            <a:off x="5897220" y="5679687"/>
            <a:ext cx="334892" cy="40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695085B-ABC0-BD47-A0C4-4FC3389756B5}"/>
              </a:ext>
            </a:extLst>
          </p:cNvPr>
          <p:cNvCxnSpPr>
            <a:cxnSpLocks/>
          </p:cNvCxnSpPr>
          <p:nvPr/>
        </p:nvCxnSpPr>
        <p:spPr>
          <a:xfrm>
            <a:off x="4966531" y="5892628"/>
            <a:ext cx="930689" cy="5341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6" name="TextBox 45">
            <a:extLst>
              <a:ext uri="{FF2B5EF4-FFF2-40B4-BE49-F238E27FC236}">
                <a16:creationId xmlns:a16="http://schemas.microsoft.com/office/drawing/2014/main" id="{A0A543B7-DDBE-8746-96E7-7B99DD081AE8}"/>
              </a:ext>
            </a:extLst>
          </p:cNvPr>
          <p:cNvSpPr txBox="1"/>
          <p:nvPr/>
        </p:nvSpPr>
        <p:spPr>
          <a:xfrm>
            <a:off x="5104658" y="6426754"/>
            <a:ext cx="1787349" cy="369332"/>
          </a:xfrm>
          <a:prstGeom prst="rect">
            <a:avLst/>
          </a:prstGeom>
          <a:noFill/>
        </p:spPr>
        <p:txBody>
          <a:bodyPr wrap="none" rtlCol="0">
            <a:spAutoFit/>
          </a:bodyPr>
          <a:lstStyle/>
          <a:p>
            <a:r>
              <a:rPr lang="en-US" dirty="0"/>
              <a:t>External network</a:t>
            </a:r>
          </a:p>
        </p:txBody>
      </p:sp>
      <p:cxnSp>
        <p:nvCxnSpPr>
          <p:cNvPr id="48" name="Straight Arrow Connector 47">
            <a:extLst>
              <a:ext uri="{FF2B5EF4-FFF2-40B4-BE49-F238E27FC236}">
                <a16:creationId xmlns:a16="http://schemas.microsoft.com/office/drawing/2014/main" id="{85976B11-B7E2-0B49-B5DD-A6DBC1B0022C}"/>
              </a:ext>
            </a:extLst>
          </p:cNvPr>
          <p:cNvCxnSpPr>
            <a:cxnSpLocks/>
          </p:cNvCxnSpPr>
          <p:nvPr/>
        </p:nvCxnSpPr>
        <p:spPr>
          <a:xfrm flipH="1">
            <a:off x="6064666" y="5892628"/>
            <a:ext cx="1038673" cy="5341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18978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7759226-BA19-5449-9A0C-1ECF2B2E2CEC}"/>
              </a:ext>
            </a:extLst>
          </p:cNvPr>
          <p:cNvSpPr/>
          <p:nvPr/>
        </p:nvSpPr>
        <p:spPr>
          <a:xfrm>
            <a:off x="2818148" y="2410589"/>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Router</a:t>
            </a:r>
          </a:p>
        </p:txBody>
      </p:sp>
      <p:sp>
        <p:nvSpPr>
          <p:cNvPr id="5" name="Rounded Rectangle 4">
            <a:extLst>
              <a:ext uri="{FF2B5EF4-FFF2-40B4-BE49-F238E27FC236}">
                <a16:creationId xmlns:a16="http://schemas.microsoft.com/office/drawing/2014/main" id="{F4738C29-182A-1B45-8B40-DC8DD7245627}"/>
              </a:ext>
            </a:extLst>
          </p:cNvPr>
          <p:cNvSpPr/>
          <p:nvPr/>
        </p:nvSpPr>
        <p:spPr>
          <a:xfrm>
            <a:off x="5488664" y="1433844"/>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Node-1</a:t>
            </a:r>
          </a:p>
        </p:txBody>
      </p:sp>
      <p:sp>
        <p:nvSpPr>
          <p:cNvPr id="6" name="Rounded Rectangle 5">
            <a:extLst>
              <a:ext uri="{FF2B5EF4-FFF2-40B4-BE49-F238E27FC236}">
                <a16:creationId xmlns:a16="http://schemas.microsoft.com/office/drawing/2014/main" id="{54B59355-5C49-E746-9477-122AA9D2BE62}"/>
              </a:ext>
            </a:extLst>
          </p:cNvPr>
          <p:cNvSpPr/>
          <p:nvPr/>
        </p:nvSpPr>
        <p:spPr>
          <a:xfrm>
            <a:off x="5530868" y="3739026"/>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Node-2</a:t>
            </a:r>
          </a:p>
        </p:txBody>
      </p:sp>
      <p:sp>
        <p:nvSpPr>
          <p:cNvPr id="7" name="TextBox 6">
            <a:extLst>
              <a:ext uri="{FF2B5EF4-FFF2-40B4-BE49-F238E27FC236}">
                <a16:creationId xmlns:a16="http://schemas.microsoft.com/office/drawing/2014/main" id="{C2858A9F-BE19-9542-9295-0667CC27A5B2}"/>
              </a:ext>
            </a:extLst>
          </p:cNvPr>
          <p:cNvSpPr txBox="1"/>
          <p:nvPr/>
        </p:nvSpPr>
        <p:spPr>
          <a:xfrm>
            <a:off x="211015" y="211016"/>
            <a:ext cx="4699748" cy="369332"/>
          </a:xfrm>
          <a:prstGeom prst="rect">
            <a:avLst/>
          </a:prstGeom>
          <a:noFill/>
        </p:spPr>
        <p:txBody>
          <a:bodyPr wrap="none" rtlCol="0">
            <a:spAutoFit/>
          </a:bodyPr>
          <a:lstStyle/>
          <a:p>
            <a:r>
              <a:rPr lang="en-US" b="1" dirty="0"/>
              <a:t>Equal-Cost Multi-Path Routing  (load balancing)</a:t>
            </a:r>
          </a:p>
        </p:txBody>
      </p:sp>
      <p:cxnSp>
        <p:nvCxnSpPr>
          <p:cNvPr id="9" name="Straight Arrow Connector 8">
            <a:extLst>
              <a:ext uri="{FF2B5EF4-FFF2-40B4-BE49-F238E27FC236}">
                <a16:creationId xmlns:a16="http://schemas.microsoft.com/office/drawing/2014/main" id="{3909ECA6-3314-3141-AA85-B806DFB703A2}"/>
              </a:ext>
            </a:extLst>
          </p:cNvPr>
          <p:cNvCxnSpPr>
            <a:stCxn id="4" idx="3"/>
            <a:endCxn id="5" idx="1"/>
          </p:cNvCxnSpPr>
          <p:nvPr/>
        </p:nvCxnSpPr>
        <p:spPr>
          <a:xfrm flipV="1">
            <a:off x="4007115" y="1922217"/>
            <a:ext cx="1481549" cy="976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889EAA2-8A05-2741-8B00-CAC3137E4257}"/>
              </a:ext>
            </a:extLst>
          </p:cNvPr>
          <p:cNvCxnSpPr>
            <a:cxnSpLocks/>
            <a:endCxn id="6" idx="1"/>
          </p:cNvCxnSpPr>
          <p:nvPr/>
        </p:nvCxnSpPr>
        <p:spPr>
          <a:xfrm>
            <a:off x="4049319" y="2898962"/>
            <a:ext cx="1481549" cy="1328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9DB880B-E147-3E4E-AFBE-0BA8AE387016}"/>
              </a:ext>
            </a:extLst>
          </p:cNvPr>
          <p:cNvSpPr txBox="1"/>
          <p:nvPr/>
        </p:nvSpPr>
        <p:spPr>
          <a:xfrm>
            <a:off x="6991643" y="5514536"/>
            <a:ext cx="4543865" cy="923330"/>
          </a:xfrm>
          <a:prstGeom prst="rect">
            <a:avLst/>
          </a:prstGeom>
          <a:noFill/>
        </p:spPr>
        <p:txBody>
          <a:bodyPr wrap="square" rtlCol="0">
            <a:spAutoFit/>
          </a:bodyPr>
          <a:lstStyle/>
          <a:p>
            <a:r>
              <a:rPr lang="en-US" dirty="0"/>
              <a:t>Packets going to router can be *balanced* to node-1 or node-2. smarter routers can have probes, measure latency etc..</a:t>
            </a:r>
          </a:p>
        </p:txBody>
      </p:sp>
      <p:sp>
        <p:nvSpPr>
          <p:cNvPr id="14" name="TextBox 13">
            <a:extLst>
              <a:ext uri="{FF2B5EF4-FFF2-40B4-BE49-F238E27FC236}">
                <a16:creationId xmlns:a16="http://schemas.microsoft.com/office/drawing/2014/main" id="{36DFB7BE-1DB0-B643-A4F7-039696EEBB20}"/>
              </a:ext>
            </a:extLst>
          </p:cNvPr>
          <p:cNvSpPr txBox="1"/>
          <p:nvPr/>
        </p:nvSpPr>
        <p:spPr>
          <a:xfrm>
            <a:off x="337626" y="5387926"/>
            <a:ext cx="3249636" cy="646331"/>
          </a:xfrm>
          <a:prstGeom prst="rect">
            <a:avLst/>
          </a:prstGeom>
          <a:noFill/>
        </p:spPr>
        <p:txBody>
          <a:bodyPr wrap="square" rtlCol="0">
            <a:spAutoFit/>
          </a:bodyPr>
          <a:lstStyle/>
          <a:p>
            <a:r>
              <a:rPr lang="en-US" dirty="0"/>
              <a:t>&lt;</a:t>
            </a:r>
            <a:r>
              <a:rPr lang="en-US" dirty="0" err="1"/>
              <a:t>cidr</a:t>
            </a:r>
            <a:r>
              <a:rPr lang="en-US" dirty="0"/>
              <a:t>-x&gt; via node-1-ip</a:t>
            </a:r>
          </a:p>
          <a:p>
            <a:r>
              <a:rPr lang="en-US" dirty="0"/>
              <a:t>&lt;</a:t>
            </a:r>
            <a:r>
              <a:rPr lang="en-US" dirty="0" err="1"/>
              <a:t>cidr</a:t>
            </a:r>
            <a:r>
              <a:rPr lang="en-US" dirty="0"/>
              <a:t>-x&gt; via node-2-ip</a:t>
            </a:r>
          </a:p>
        </p:txBody>
      </p:sp>
    </p:spTree>
    <p:extLst>
      <p:ext uri="{BB962C8B-B14F-4D97-AF65-F5344CB8AC3E}">
        <p14:creationId xmlns:p14="http://schemas.microsoft.com/office/powerpoint/2010/main" val="3711667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C916B-59CB-E141-BB04-5AC3E97183DC}"/>
              </a:ext>
            </a:extLst>
          </p:cNvPr>
          <p:cNvSpPr>
            <a:spLocks noGrp="1"/>
          </p:cNvSpPr>
          <p:nvPr>
            <p:ph type="title"/>
          </p:nvPr>
        </p:nvSpPr>
        <p:spPr/>
        <p:txBody>
          <a:bodyPr/>
          <a:lstStyle/>
          <a:p>
            <a:r>
              <a:rPr lang="en-US" dirty="0"/>
              <a:t>Demo 2: IP routing demo</a:t>
            </a:r>
          </a:p>
        </p:txBody>
      </p:sp>
      <p:sp>
        <p:nvSpPr>
          <p:cNvPr id="3" name="Text Placeholder 2">
            <a:extLst>
              <a:ext uri="{FF2B5EF4-FFF2-40B4-BE49-F238E27FC236}">
                <a16:creationId xmlns:a16="http://schemas.microsoft.com/office/drawing/2014/main" id="{25EE38E6-6832-804C-9A68-2136A42F32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18168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C06C9686-3078-9F4D-AFBB-6E946917E43E}"/>
              </a:ext>
            </a:extLst>
          </p:cNvPr>
          <p:cNvSpPr/>
          <p:nvPr/>
        </p:nvSpPr>
        <p:spPr>
          <a:xfrm>
            <a:off x="1911410" y="3092970"/>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a:t>
            </a:r>
          </a:p>
        </p:txBody>
      </p:sp>
      <p:sp>
        <p:nvSpPr>
          <p:cNvPr id="7" name="Rounded Rectangle 6">
            <a:extLst>
              <a:ext uri="{FF2B5EF4-FFF2-40B4-BE49-F238E27FC236}">
                <a16:creationId xmlns:a16="http://schemas.microsoft.com/office/drawing/2014/main" id="{A50ABD1E-1E41-7845-BD3D-B9460D9A058D}"/>
              </a:ext>
            </a:extLst>
          </p:cNvPr>
          <p:cNvSpPr/>
          <p:nvPr/>
        </p:nvSpPr>
        <p:spPr>
          <a:xfrm>
            <a:off x="3537088" y="3092969"/>
            <a:ext cx="1188967" cy="976745"/>
          </a:xfrm>
          <a:prstGeom prst="roundRect">
            <a:avLst>
              <a:gd name="adj" fmla="val 60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Router-1</a:t>
            </a:r>
          </a:p>
        </p:txBody>
      </p:sp>
      <p:sp>
        <p:nvSpPr>
          <p:cNvPr id="8" name="Rounded Rectangle 7">
            <a:extLst>
              <a:ext uri="{FF2B5EF4-FFF2-40B4-BE49-F238E27FC236}">
                <a16:creationId xmlns:a16="http://schemas.microsoft.com/office/drawing/2014/main" id="{EA0E2102-09B5-034E-80BD-9AB4BB2211F3}"/>
              </a:ext>
            </a:extLst>
          </p:cNvPr>
          <p:cNvSpPr/>
          <p:nvPr/>
        </p:nvSpPr>
        <p:spPr>
          <a:xfrm>
            <a:off x="5162766" y="3092972"/>
            <a:ext cx="1188967" cy="976745"/>
          </a:xfrm>
          <a:prstGeom prst="roundRect">
            <a:avLst>
              <a:gd name="adj" fmla="val 60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Router-2</a:t>
            </a:r>
          </a:p>
        </p:txBody>
      </p:sp>
      <p:sp>
        <p:nvSpPr>
          <p:cNvPr id="9" name="Rounded Rectangle 8">
            <a:extLst>
              <a:ext uri="{FF2B5EF4-FFF2-40B4-BE49-F238E27FC236}">
                <a16:creationId xmlns:a16="http://schemas.microsoft.com/office/drawing/2014/main" id="{B0142050-42C7-414C-A856-BD14DA7A73A6}"/>
              </a:ext>
            </a:extLst>
          </p:cNvPr>
          <p:cNvSpPr/>
          <p:nvPr/>
        </p:nvSpPr>
        <p:spPr>
          <a:xfrm>
            <a:off x="7660641" y="3092969"/>
            <a:ext cx="1188967" cy="976745"/>
          </a:xfrm>
          <a:prstGeom prst="roundRect">
            <a:avLst>
              <a:gd name="adj" fmla="val 60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Router-n</a:t>
            </a:r>
          </a:p>
        </p:txBody>
      </p:sp>
      <p:sp>
        <p:nvSpPr>
          <p:cNvPr id="10" name="Rounded Rectangle 9">
            <a:extLst>
              <a:ext uri="{FF2B5EF4-FFF2-40B4-BE49-F238E27FC236}">
                <a16:creationId xmlns:a16="http://schemas.microsoft.com/office/drawing/2014/main" id="{3B23048A-639B-B842-8BD6-2B16D4602883}"/>
              </a:ext>
            </a:extLst>
          </p:cNvPr>
          <p:cNvSpPr/>
          <p:nvPr/>
        </p:nvSpPr>
        <p:spPr>
          <a:xfrm>
            <a:off x="9286319" y="3092968"/>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a:t>
            </a:r>
          </a:p>
        </p:txBody>
      </p:sp>
      <p:cxnSp>
        <p:nvCxnSpPr>
          <p:cNvPr id="11" name="Straight Arrow Connector 10">
            <a:extLst>
              <a:ext uri="{FF2B5EF4-FFF2-40B4-BE49-F238E27FC236}">
                <a16:creationId xmlns:a16="http://schemas.microsoft.com/office/drawing/2014/main" id="{62A49242-A796-DA44-8750-D49DC806678C}"/>
              </a:ext>
            </a:extLst>
          </p:cNvPr>
          <p:cNvCxnSpPr>
            <a:cxnSpLocks/>
            <a:endCxn id="7" idx="1"/>
          </p:cNvCxnSpPr>
          <p:nvPr/>
        </p:nvCxnSpPr>
        <p:spPr>
          <a:xfrm>
            <a:off x="3100377" y="3581342"/>
            <a:ext cx="43671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34BF7371-7E30-3C4E-B377-6F7B05B5DE01}"/>
              </a:ext>
            </a:extLst>
          </p:cNvPr>
          <p:cNvCxnSpPr>
            <a:cxnSpLocks/>
          </p:cNvCxnSpPr>
          <p:nvPr/>
        </p:nvCxnSpPr>
        <p:spPr>
          <a:xfrm>
            <a:off x="4726055" y="3581340"/>
            <a:ext cx="43671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E75EEC8B-9A32-E74A-A474-3635DC7CC4AE}"/>
              </a:ext>
            </a:extLst>
          </p:cNvPr>
          <p:cNvCxnSpPr>
            <a:cxnSpLocks/>
            <a:endCxn id="9" idx="1"/>
          </p:cNvCxnSpPr>
          <p:nvPr/>
        </p:nvCxnSpPr>
        <p:spPr>
          <a:xfrm>
            <a:off x="6351733" y="3581340"/>
            <a:ext cx="1308908" cy="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8F28DAD1-7E86-C549-AEEB-2C6F888AD8E3}"/>
              </a:ext>
            </a:extLst>
          </p:cNvPr>
          <p:cNvCxnSpPr>
            <a:cxnSpLocks/>
          </p:cNvCxnSpPr>
          <p:nvPr/>
        </p:nvCxnSpPr>
        <p:spPr>
          <a:xfrm>
            <a:off x="8849608" y="3587142"/>
            <a:ext cx="43671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C327E36B-DD3E-8B42-B289-A914E6CF895E}"/>
              </a:ext>
            </a:extLst>
          </p:cNvPr>
          <p:cNvSpPr txBox="1"/>
          <p:nvPr/>
        </p:nvSpPr>
        <p:spPr>
          <a:xfrm>
            <a:off x="1989175" y="2631698"/>
            <a:ext cx="1096262" cy="369332"/>
          </a:xfrm>
          <a:prstGeom prst="rect">
            <a:avLst/>
          </a:prstGeom>
          <a:noFill/>
        </p:spPr>
        <p:txBody>
          <a:bodyPr wrap="none" rtlCol="0">
            <a:spAutoFit/>
          </a:bodyPr>
          <a:lstStyle/>
          <a:p>
            <a:r>
              <a:rPr lang="en-US" dirty="0"/>
              <a:t>mtu:1500</a:t>
            </a:r>
          </a:p>
        </p:txBody>
      </p:sp>
      <p:sp>
        <p:nvSpPr>
          <p:cNvPr id="18" name="TextBox 17">
            <a:extLst>
              <a:ext uri="{FF2B5EF4-FFF2-40B4-BE49-F238E27FC236}">
                <a16:creationId xmlns:a16="http://schemas.microsoft.com/office/drawing/2014/main" id="{CC106A0C-0BD0-6741-9A27-CAA3F93BA13C}"/>
              </a:ext>
            </a:extLst>
          </p:cNvPr>
          <p:cNvSpPr txBox="1"/>
          <p:nvPr/>
        </p:nvSpPr>
        <p:spPr>
          <a:xfrm>
            <a:off x="5201648" y="2608133"/>
            <a:ext cx="1096262" cy="369332"/>
          </a:xfrm>
          <a:prstGeom prst="rect">
            <a:avLst/>
          </a:prstGeom>
          <a:noFill/>
        </p:spPr>
        <p:txBody>
          <a:bodyPr wrap="none" rtlCol="0">
            <a:spAutoFit/>
          </a:bodyPr>
          <a:lstStyle/>
          <a:p>
            <a:r>
              <a:rPr lang="en-US" dirty="0"/>
              <a:t>mtu:1200</a:t>
            </a:r>
          </a:p>
        </p:txBody>
      </p:sp>
      <p:sp>
        <p:nvSpPr>
          <p:cNvPr id="20" name="TextBox 19">
            <a:extLst>
              <a:ext uri="{FF2B5EF4-FFF2-40B4-BE49-F238E27FC236}">
                <a16:creationId xmlns:a16="http://schemas.microsoft.com/office/drawing/2014/main" id="{41232A5E-2587-1345-8824-6072F2D5D44C}"/>
              </a:ext>
            </a:extLst>
          </p:cNvPr>
          <p:cNvSpPr txBox="1"/>
          <p:nvPr/>
        </p:nvSpPr>
        <p:spPr>
          <a:xfrm>
            <a:off x="6494067" y="3212008"/>
            <a:ext cx="1046633" cy="369332"/>
          </a:xfrm>
          <a:prstGeom prst="rect">
            <a:avLst/>
          </a:prstGeom>
          <a:noFill/>
        </p:spPr>
        <p:txBody>
          <a:bodyPr wrap="none" rtlCol="0">
            <a:spAutoFit/>
          </a:bodyPr>
          <a:lstStyle/>
          <a:p>
            <a:r>
              <a:rPr lang="en-US" dirty="0"/>
              <a:t>fragment</a:t>
            </a:r>
          </a:p>
        </p:txBody>
      </p:sp>
      <p:sp>
        <p:nvSpPr>
          <p:cNvPr id="21" name="TextBox 20">
            <a:extLst>
              <a:ext uri="{FF2B5EF4-FFF2-40B4-BE49-F238E27FC236}">
                <a16:creationId xmlns:a16="http://schemas.microsoft.com/office/drawing/2014/main" id="{FF4DF03C-41D0-1041-A994-9C60198208FB}"/>
              </a:ext>
            </a:extLst>
          </p:cNvPr>
          <p:cNvSpPr txBox="1"/>
          <p:nvPr/>
        </p:nvSpPr>
        <p:spPr>
          <a:xfrm>
            <a:off x="7704487" y="2604594"/>
            <a:ext cx="1096262" cy="369332"/>
          </a:xfrm>
          <a:prstGeom prst="rect">
            <a:avLst/>
          </a:prstGeom>
          <a:noFill/>
        </p:spPr>
        <p:txBody>
          <a:bodyPr wrap="none" rtlCol="0">
            <a:spAutoFit/>
          </a:bodyPr>
          <a:lstStyle/>
          <a:p>
            <a:r>
              <a:rPr lang="en-US" dirty="0"/>
              <a:t>mtu:1500</a:t>
            </a:r>
          </a:p>
        </p:txBody>
      </p:sp>
      <p:sp>
        <p:nvSpPr>
          <p:cNvPr id="22" name="TextBox 21">
            <a:extLst>
              <a:ext uri="{FF2B5EF4-FFF2-40B4-BE49-F238E27FC236}">
                <a16:creationId xmlns:a16="http://schemas.microsoft.com/office/drawing/2014/main" id="{0DC04FD7-8695-424C-A39C-19D1F152DB4E}"/>
              </a:ext>
            </a:extLst>
          </p:cNvPr>
          <p:cNvSpPr txBox="1"/>
          <p:nvPr/>
        </p:nvSpPr>
        <p:spPr>
          <a:xfrm>
            <a:off x="3689488" y="2631851"/>
            <a:ext cx="1096262" cy="369332"/>
          </a:xfrm>
          <a:prstGeom prst="rect">
            <a:avLst/>
          </a:prstGeom>
          <a:noFill/>
        </p:spPr>
        <p:txBody>
          <a:bodyPr wrap="none" rtlCol="0">
            <a:spAutoFit/>
          </a:bodyPr>
          <a:lstStyle/>
          <a:p>
            <a:r>
              <a:rPr lang="en-US" dirty="0"/>
              <a:t>mtu:1500</a:t>
            </a:r>
          </a:p>
        </p:txBody>
      </p:sp>
      <p:sp>
        <p:nvSpPr>
          <p:cNvPr id="23" name="TextBox 22">
            <a:extLst>
              <a:ext uri="{FF2B5EF4-FFF2-40B4-BE49-F238E27FC236}">
                <a16:creationId xmlns:a16="http://schemas.microsoft.com/office/drawing/2014/main" id="{D319DA0A-8950-524C-B415-0B150A31A12C}"/>
              </a:ext>
            </a:extLst>
          </p:cNvPr>
          <p:cNvSpPr txBox="1"/>
          <p:nvPr/>
        </p:nvSpPr>
        <p:spPr>
          <a:xfrm>
            <a:off x="9286319" y="2604594"/>
            <a:ext cx="1096262" cy="369332"/>
          </a:xfrm>
          <a:prstGeom prst="rect">
            <a:avLst/>
          </a:prstGeom>
          <a:noFill/>
        </p:spPr>
        <p:txBody>
          <a:bodyPr wrap="none" rtlCol="0">
            <a:spAutoFit/>
          </a:bodyPr>
          <a:lstStyle/>
          <a:p>
            <a:r>
              <a:rPr lang="en-US" dirty="0"/>
              <a:t>mtu:1500</a:t>
            </a:r>
          </a:p>
        </p:txBody>
      </p:sp>
    </p:spTree>
    <p:extLst>
      <p:ext uri="{BB962C8B-B14F-4D97-AF65-F5344CB8AC3E}">
        <p14:creationId xmlns:p14="http://schemas.microsoft.com/office/powerpoint/2010/main" val="904495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19A3D0-DF96-874D-963A-7E3729F18238}"/>
              </a:ext>
            </a:extLst>
          </p:cNvPr>
          <p:cNvPicPr>
            <a:picLocks noChangeAspect="1"/>
          </p:cNvPicPr>
          <p:nvPr/>
        </p:nvPicPr>
        <p:blipFill>
          <a:blip r:embed="rId3"/>
          <a:stretch>
            <a:fillRect/>
          </a:stretch>
        </p:blipFill>
        <p:spPr>
          <a:xfrm>
            <a:off x="977899" y="709611"/>
            <a:ext cx="10280652" cy="5831935"/>
          </a:xfrm>
          <a:prstGeom prst="rect">
            <a:avLst/>
          </a:prstGeom>
        </p:spPr>
      </p:pic>
      <p:sp>
        <p:nvSpPr>
          <p:cNvPr id="5" name="TextBox 4">
            <a:extLst>
              <a:ext uri="{FF2B5EF4-FFF2-40B4-BE49-F238E27FC236}">
                <a16:creationId xmlns:a16="http://schemas.microsoft.com/office/drawing/2014/main" id="{C113C93B-CFEC-8645-8D1C-2994BE10C3EE}"/>
              </a:ext>
            </a:extLst>
          </p:cNvPr>
          <p:cNvSpPr txBox="1"/>
          <p:nvPr/>
        </p:nvSpPr>
        <p:spPr>
          <a:xfrm>
            <a:off x="2165470" y="56272"/>
            <a:ext cx="6869509" cy="523220"/>
          </a:xfrm>
          <a:prstGeom prst="rect">
            <a:avLst/>
          </a:prstGeom>
          <a:noFill/>
        </p:spPr>
        <p:txBody>
          <a:bodyPr wrap="none" rtlCol="0">
            <a:spAutoFit/>
          </a:bodyPr>
          <a:lstStyle/>
          <a:p>
            <a:r>
              <a:rPr lang="en-US" sz="2800" b="1" dirty="0"/>
              <a:t>We are </a:t>
            </a:r>
            <a:r>
              <a:rPr lang="en-US" sz="2800" b="1" dirty="0" err="1"/>
              <a:t>gonna</a:t>
            </a:r>
            <a:r>
              <a:rPr lang="en-US" sz="2800" b="1" dirty="0"/>
              <a:t> need a bigger </a:t>
            </a:r>
            <a:r>
              <a:rPr lang="en-US" sz="2800" b="1" dirty="0" err="1"/>
              <a:t>ip</a:t>
            </a:r>
            <a:r>
              <a:rPr lang="en-US" sz="2800" b="1" dirty="0"/>
              <a:t> address space</a:t>
            </a:r>
          </a:p>
        </p:txBody>
      </p:sp>
    </p:spTree>
    <p:extLst>
      <p:ext uri="{BB962C8B-B14F-4D97-AF65-F5344CB8AC3E}">
        <p14:creationId xmlns:p14="http://schemas.microsoft.com/office/powerpoint/2010/main" val="938852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31972-E342-7342-B31D-D7CCB1958838}"/>
              </a:ext>
            </a:extLst>
          </p:cNvPr>
          <p:cNvSpPr>
            <a:spLocks noGrp="1"/>
          </p:cNvSpPr>
          <p:nvPr>
            <p:ph type="title"/>
          </p:nvPr>
        </p:nvSpPr>
        <p:spPr/>
        <p:txBody>
          <a:bodyPr/>
          <a:lstStyle/>
          <a:p>
            <a:r>
              <a:rPr lang="en-US" dirty="0"/>
              <a:t>Ipv6 vs ipv4</a:t>
            </a:r>
          </a:p>
        </p:txBody>
      </p:sp>
      <p:sp>
        <p:nvSpPr>
          <p:cNvPr id="3" name="Content Placeholder 2">
            <a:extLst>
              <a:ext uri="{FF2B5EF4-FFF2-40B4-BE49-F238E27FC236}">
                <a16:creationId xmlns:a16="http://schemas.microsoft.com/office/drawing/2014/main" id="{DCDD6B95-FE83-2A43-BF80-663D651E88DB}"/>
              </a:ext>
            </a:extLst>
          </p:cNvPr>
          <p:cNvSpPr>
            <a:spLocks noGrp="1"/>
          </p:cNvSpPr>
          <p:nvPr>
            <p:ph idx="1"/>
          </p:nvPr>
        </p:nvSpPr>
        <p:spPr/>
        <p:txBody>
          <a:bodyPr>
            <a:normAutofit lnSpcReduction="10000"/>
          </a:bodyPr>
          <a:lstStyle/>
          <a:p>
            <a:r>
              <a:rPr lang="en-US" dirty="0"/>
              <a:t>Address is 128bit (23bit for IPv4)</a:t>
            </a:r>
          </a:p>
          <a:p>
            <a:r>
              <a:rPr lang="en-US" dirty="0"/>
              <a:t>No NAT, because we have plenty of addresses (however we still do NAT, sometimes)</a:t>
            </a:r>
          </a:p>
          <a:p>
            <a:r>
              <a:rPr lang="en-US" dirty="0"/>
              <a:t>MTU Path Discovery is used by default. IPv6 forces 1280 octets minimum.</a:t>
            </a:r>
          </a:p>
          <a:p>
            <a:r>
              <a:rPr lang="en-US" dirty="0" err="1"/>
              <a:t>QoS</a:t>
            </a:r>
            <a:r>
              <a:rPr lang="en-US" dirty="0"/>
              <a:t> packet flags are cleaner</a:t>
            </a:r>
          </a:p>
          <a:p>
            <a:r>
              <a:rPr lang="en-US" dirty="0"/>
              <a:t>Better neigh discovery </a:t>
            </a:r>
          </a:p>
          <a:p>
            <a:r>
              <a:rPr lang="en-US" dirty="0"/>
              <a:t>Personal favorite: [Auto configuration] via `neighborhood discovery` (router advertisement, link unreachability </a:t>
            </a:r>
            <a:r>
              <a:rPr lang="en-US" dirty="0" err="1"/>
              <a:t>etc</a:t>
            </a:r>
            <a:r>
              <a:rPr lang="en-US" dirty="0"/>
              <a:t>) mostly via ICMP packets</a:t>
            </a:r>
          </a:p>
        </p:txBody>
      </p:sp>
    </p:spTree>
    <p:extLst>
      <p:ext uri="{BB962C8B-B14F-4D97-AF65-F5344CB8AC3E}">
        <p14:creationId xmlns:p14="http://schemas.microsoft.com/office/powerpoint/2010/main" val="1379682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AE9F1-6C09-0041-A294-7494314971DF}"/>
              </a:ext>
            </a:extLst>
          </p:cNvPr>
          <p:cNvSpPr>
            <a:spLocks noGrp="1"/>
          </p:cNvSpPr>
          <p:nvPr>
            <p:ph type="title"/>
          </p:nvPr>
        </p:nvSpPr>
        <p:spPr/>
        <p:txBody>
          <a:bodyPr/>
          <a:lstStyle/>
          <a:p>
            <a:r>
              <a:rPr lang="en-US" dirty="0"/>
              <a:t>What we have learned so far..</a:t>
            </a:r>
          </a:p>
        </p:txBody>
      </p:sp>
      <p:sp>
        <p:nvSpPr>
          <p:cNvPr id="3" name="Content Placeholder 2">
            <a:extLst>
              <a:ext uri="{FF2B5EF4-FFF2-40B4-BE49-F238E27FC236}">
                <a16:creationId xmlns:a16="http://schemas.microsoft.com/office/drawing/2014/main" id="{BDBA9220-95E1-4540-9E60-3C95C8C05EFE}"/>
              </a:ext>
            </a:extLst>
          </p:cNvPr>
          <p:cNvSpPr>
            <a:spLocks noGrp="1"/>
          </p:cNvSpPr>
          <p:nvPr>
            <p:ph idx="1"/>
          </p:nvPr>
        </p:nvSpPr>
        <p:spPr/>
        <p:txBody>
          <a:bodyPr/>
          <a:lstStyle/>
          <a:p>
            <a:r>
              <a:rPr lang="en-US" dirty="0"/>
              <a:t>We can send packets: receive can make sure that packets are correct via checksums</a:t>
            </a:r>
          </a:p>
          <a:p>
            <a:r>
              <a:rPr lang="en-US" dirty="0"/>
              <a:t>We can configure via ICMP packets.</a:t>
            </a:r>
          </a:p>
          <a:p>
            <a:r>
              <a:rPr lang="en-US" dirty="0"/>
              <a:t>We still can’t</a:t>
            </a:r>
          </a:p>
          <a:p>
            <a:pPr lvl="1"/>
            <a:r>
              <a:rPr lang="en-US" dirty="0"/>
              <a:t>We still can’t address to an `application`, only a `node`</a:t>
            </a:r>
          </a:p>
          <a:p>
            <a:pPr lvl="1"/>
            <a:r>
              <a:rPr lang="en-US" dirty="0"/>
              <a:t>Ensure packets are delivered.</a:t>
            </a:r>
          </a:p>
          <a:p>
            <a:pPr lvl="1"/>
            <a:r>
              <a:rPr lang="en-US" dirty="0"/>
              <a:t>Ensure that packets (or assembled) in the right order</a:t>
            </a:r>
          </a:p>
        </p:txBody>
      </p:sp>
    </p:spTree>
    <p:extLst>
      <p:ext uri="{BB962C8B-B14F-4D97-AF65-F5344CB8AC3E}">
        <p14:creationId xmlns:p14="http://schemas.microsoft.com/office/powerpoint/2010/main" val="3073563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F193B-4F65-7141-8888-C95A4CCBDA53}"/>
              </a:ext>
            </a:extLst>
          </p:cNvPr>
          <p:cNvSpPr>
            <a:spLocks noGrp="1"/>
          </p:cNvSpPr>
          <p:nvPr>
            <p:ph type="title"/>
          </p:nvPr>
        </p:nvSpPr>
        <p:spPr/>
        <p:txBody>
          <a:bodyPr/>
          <a:lstStyle/>
          <a:p>
            <a:r>
              <a:rPr lang="en-US" dirty="0"/>
              <a:t>Why?</a:t>
            </a:r>
          </a:p>
        </p:txBody>
      </p:sp>
      <p:sp>
        <p:nvSpPr>
          <p:cNvPr id="4" name="Text Placeholder 3">
            <a:extLst>
              <a:ext uri="{FF2B5EF4-FFF2-40B4-BE49-F238E27FC236}">
                <a16:creationId xmlns:a16="http://schemas.microsoft.com/office/drawing/2014/main" id="{56185A51-95D6-8241-BED6-8F334555CF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57350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1DED59-B6B6-074B-A1B0-15D365237F88}"/>
              </a:ext>
            </a:extLst>
          </p:cNvPr>
          <p:cNvPicPr>
            <a:picLocks noChangeAspect="1"/>
          </p:cNvPicPr>
          <p:nvPr/>
        </p:nvPicPr>
        <p:blipFill>
          <a:blip r:embed="rId3"/>
          <a:stretch>
            <a:fillRect/>
          </a:stretch>
        </p:blipFill>
        <p:spPr>
          <a:xfrm>
            <a:off x="2707624" y="5311254"/>
            <a:ext cx="1021168" cy="929462"/>
          </a:xfrm>
          <a:prstGeom prst="rect">
            <a:avLst/>
          </a:prstGeom>
        </p:spPr>
      </p:pic>
      <p:pic>
        <p:nvPicPr>
          <p:cNvPr id="6" name="Picture 5">
            <a:extLst>
              <a:ext uri="{FF2B5EF4-FFF2-40B4-BE49-F238E27FC236}">
                <a16:creationId xmlns:a16="http://schemas.microsoft.com/office/drawing/2014/main" id="{524B489A-06A6-FA45-B40D-3EE54EDFA9D3}"/>
              </a:ext>
            </a:extLst>
          </p:cNvPr>
          <p:cNvPicPr>
            <a:picLocks noChangeAspect="1"/>
          </p:cNvPicPr>
          <p:nvPr/>
        </p:nvPicPr>
        <p:blipFill>
          <a:blip r:embed="rId4"/>
          <a:stretch>
            <a:fillRect/>
          </a:stretch>
        </p:blipFill>
        <p:spPr>
          <a:xfrm>
            <a:off x="8041881" y="5311254"/>
            <a:ext cx="646583" cy="929462"/>
          </a:xfrm>
          <a:prstGeom prst="rect">
            <a:avLst/>
          </a:prstGeom>
        </p:spPr>
      </p:pic>
      <p:cxnSp>
        <p:nvCxnSpPr>
          <p:cNvPr id="9" name="Straight Arrow Connector 8">
            <a:extLst>
              <a:ext uri="{FF2B5EF4-FFF2-40B4-BE49-F238E27FC236}">
                <a16:creationId xmlns:a16="http://schemas.microsoft.com/office/drawing/2014/main" id="{A1B8FA2F-9546-5C40-BA3A-FA132B8A4204}"/>
              </a:ext>
            </a:extLst>
          </p:cNvPr>
          <p:cNvCxnSpPr/>
          <p:nvPr/>
        </p:nvCxnSpPr>
        <p:spPr>
          <a:xfrm>
            <a:off x="4010892" y="5902626"/>
            <a:ext cx="36853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3E7CBFB-BDB1-B84D-83AB-A4C2EC64DE0C}"/>
              </a:ext>
            </a:extLst>
          </p:cNvPr>
          <p:cNvCxnSpPr>
            <a:cxnSpLocks/>
          </p:cNvCxnSpPr>
          <p:nvPr/>
        </p:nvCxnSpPr>
        <p:spPr>
          <a:xfrm flipH="1">
            <a:off x="4010892" y="6115496"/>
            <a:ext cx="36853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BF97CAE-7643-5B45-AE77-1C262DCB8E9D}"/>
              </a:ext>
            </a:extLst>
          </p:cNvPr>
          <p:cNvSpPr txBox="1"/>
          <p:nvPr/>
        </p:nvSpPr>
        <p:spPr>
          <a:xfrm>
            <a:off x="8271520" y="6278579"/>
            <a:ext cx="875561" cy="369332"/>
          </a:xfrm>
          <a:prstGeom prst="rect">
            <a:avLst/>
          </a:prstGeom>
          <a:noFill/>
        </p:spPr>
        <p:txBody>
          <a:bodyPr wrap="none" rtlCol="0">
            <a:spAutoFit/>
          </a:bodyPr>
          <a:lstStyle/>
          <a:p>
            <a:r>
              <a:rPr lang="en-US" dirty="0" err="1"/>
              <a:t>nic</a:t>
            </a:r>
            <a:r>
              <a:rPr lang="en-US" dirty="0"/>
              <a:t>-b …</a:t>
            </a:r>
          </a:p>
        </p:txBody>
      </p:sp>
      <p:sp>
        <p:nvSpPr>
          <p:cNvPr id="17" name="TextBox 16">
            <a:extLst>
              <a:ext uri="{FF2B5EF4-FFF2-40B4-BE49-F238E27FC236}">
                <a16:creationId xmlns:a16="http://schemas.microsoft.com/office/drawing/2014/main" id="{19E0A120-7E47-5A46-8D84-587E405864F4}"/>
              </a:ext>
            </a:extLst>
          </p:cNvPr>
          <p:cNvSpPr txBox="1"/>
          <p:nvPr/>
        </p:nvSpPr>
        <p:spPr>
          <a:xfrm>
            <a:off x="2893439" y="6278579"/>
            <a:ext cx="649537" cy="369332"/>
          </a:xfrm>
          <a:prstGeom prst="rect">
            <a:avLst/>
          </a:prstGeom>
          <a:noFill/>
        </p:spPr>
        <p:txBody>
          <a:bodyPr wrap="none" rtlCol="0">
            <a:spAutoFit/>
          </a:bodyPr>
          <a:lstStyle/>
          <a:p>
            <a:r>
              <a:rPr lang="en-US" dirty="0" err="1"/>
              <a:t>nic</a:t>
            </a:r>
            <a:r>
              <a:rPr lang="en-US" dirty="0"/>
              <a:t>-a</a:t>
            </a:r>
          </a:p>
        </p:txBody>
      </p:sp>
      <p:sp>
        <p:nvSpPr>
          <p:cNvPr id="2" name="TextBox 1">
            <a:extLst>
              <a:ext uri="{FF2B5EF4-FFF2-40B4-BE49-F238E27FC236}">
                <a16:creationId xmlns:a16="http://schemas.microsoft.com/office/drawing/2014/main" id="{4A131AD8-9EFB-9246-92C2-CE035A17E1F7}"/>
              </a:ext>
            </a:extLst>
          </p:cNvPr>
          <p:cNvSpPr txBox="1"/>
          <p:nvPr/>
        </p:nvSpPr>
        <p:spPr>
          <a:xfrm>
            <a:off x="9034144" y="5775985"/>
            <a:ext cx="1530612" cy="369332"/>
          </a:xfrm>
          <a:prstGeom prst="rect">
            <a:avLst/>
          </a:prstGeom>
          <a:noFill/>
        </p:spPr>
        <p:txBody>
          <a:bodyPr wrap="none" rtlCol="0">
            <a:spAutoFit/>
          </a:bodyPr>
          <a:lstStyle/>
          <a:p>
            <a:r>
              <a:rPr lang="en-US" b="1" i="1" dirty="0"/>
              <a:t>Physical Layer</a:t>
            </a:r>
          </a:p>
        </p:txBody>
      </p:sp>
      <p:sp>
        <p:nvSpPr>
          <p:cNvPr id="3" name="Rounded Rectangle 2">
            <a:extLst>
              <a:ext uri="{FF2B5EF4-FFF2-40B4-BE49-F238E27FC236}">
                <a16:creationId xmlns:a16="http://schemas.microsoft.com/office/drawing/2014/main" id="{7F3C8A27-AF38-1F4D-86E6-F0821C4E5843}"/>
              </a:ext>
            </a:extLst>
          </p:cNvPr>
          <p:cNvSpPr/>
          <p:nvPr/>
        </p:nvSpPr>
        <p:spPr>
          <a:xfrm>
            <a:off x="7616577" y="4183985"/>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Link</a:t>
            </a:r>
          </a:p>
        </p:txBody>
      </p:sp>
      <p:cxnSp>
        <p:nvCxnSpPr>
          <p:cNvPr id="11" name="Straight Arrow Connector 10">
            <a:extLst>
              <a:ext uri="{FF2B5EF4-FFF2-40B4-BE49-F238E27FC236}">
                <a16:creationId xmlns:a16="http://schemas.microsoft.com/office/drawing/2014/main" id="{DA901355-2EB3-3441-B56D-282C41A1915F}"/>
              </a:ext>
            </a:extLst>
          </p:cNvPr>
          <p:cNvCxnSpPr>
            <a:cxnSpLocks/>
          </p:cNvCxnSpPr>
          <p:nvPr/>
        </p:nvCxnSpPr>
        <p:spPr>
          <a:xfrm>
            <a:off x="2210537" y="1992057"/>
            <a:ext cx="0" cy="4123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38FDE2B-4B86-1C4A-9E6B-4BE2A1B82152}"/>
              </a:ext>
            </a:extLst>
          </p:cNvPr>
          <p:cNvCxnSpPr>
            <a:cxnSpLocks/>
          </p:cNvCxnSpPr>
          <p:nvPr/>
        </p:nvCxnSpPr>
        <p:spPr>
          <a:xfrm flipV="1">
            <a:off x="2362937" y="1992057"/>
            <a:ext cx="0" cy="4123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15A4CBC-EA19-F54E-A3D0-BDCA301B2421}"/>
              </a:ext>
            </a:extLst>
          </p:cNvPr>
          <p:cNvCxnSpPr>
            <a:cxnSpLocks/>
          </p:cNvCxnSpPr>
          <p:nvPr/>
        </p:nvCxnSpPr>
        <p:spPr>
          <a:xfrm>
            <a:off x="8881744" y="1992057"/>
            <a:ext cx="0" cy="4153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C14E7CD-2353-2A48-939A-C6E0AF70DFFA}"/>
              </a:ext>
            </a:extLst>
          </p:cNvPr>
          <p:cNvCxnSpPr>
            <a:cxnSpLocks/>
          </p:cNvCxnSpPr>
          <p:nvPr/>
        </p:nvCxnSpPr>
        <p:spPr>
          <a:xfrm flipH="1" flipV="1">
            <a:off x="9034145" y="1992057"/>
            <a:ext cx="1" cy="4153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ED50EA33-3D41-F646-8DBA-7239A75FCB8A}"/>
              </a:ext>
            </a:extLst>
          </p:cNvPr>
          <p:cNvSpPr/>
          <p:nvPr/>
        </p:nvSpPr>
        <p:spPr>
          <a:xfrm>
            <a:off x="2645037" y="4204855"/>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Link</a:t>
            </a:r>
          </a:p>
        </p:txBody>
      </p:sp>
      <p:sp>
        <p:nvSpPr>
          <p:cNvPr id="23" name="TextBox 22">
            <a:extLst>
              <a:ext uri="{FF2B5EF4-FFF2-40B4-BE49-F238E27FC236}">
                <a16:creationId xmlns:a16="http://schemas.microsoft.com/office/drawing/2014/main" id="{3142F3A6-153A-064C-AA06-EF2503D9360E}"/>
              </a:ext>
            </a:extLst>
          </p:cNvPr>
          <p:cNvSpPr txBox="1"/>
          <p:nvPr/>
        </p:nvSpPr>
        <p:spPr>
          <a:xfrm>
            <a:off x="114300" y="4323895"/>
            <a:ext cx="1943838" cy="707886"/>
          </a:xfrm>
          <a:prstGeom prst="rect">
            <a:avLst/>
          </a:prstGeom>
          <a:noFill/>
        </p:spPr>
        <p:txBody>
          <a:bodyPr wrap="square" rtlCol="0">
            <a:spAutoFit/>
          </a:bodyPr>
          <a:lstStyle/>
          <a:p>
            <a:r>
              <a:rPr lang="en-US" sz="1100" dirty="0"/>
              <a:t>Out: *Frame* &lt;</a:t>
            </a:r>
            <a:r>
              <a:rPr lang="en-US" sz="1100" b="1" dirty="0"/>
              <a:t>HEADER</a:t>
            </a:r>
            <a:r>
              <a:rPr lang="en-US" sz="1100" dirty="0"/>
              <a:t>&gt;BUFFER&lt;</a:t>
            </a:r>
            <a:r>
              <a:rPr lang="en-US" sz="1100" b="1" dirty="0"/>
              <a:t>FOOTER</a:t>
            </a:r>
            <a:r>
              <a:rPr lang="en-US" sz="1100" dirty="0"/>
              <a:t>&gt;</a:t>
            </a:r>
          </a:p>
          <a:p>
            <a:endParaRPr lang="en-US" dirty="0"/>
          </a:p>
        </p:txBody>
      </p:sp>
      <p:sp>
        <p:nvSpPr>
          <p:cNvPr id="18" name="Rounded Rectangle 17">
            <a:extLst>
              <a:ext uri="{FF2B5EF4-FFF2-40B4-BE49-F238E27FC236}">
                <a16:creationId xmlns:a16="http://schemas.microsoft.com/office/drawing/2014/main" id="{C94410D8-BFF6-E34E-A689-9F56F66B3E39}"/>
              </a:ext>
            </a:extLst>
          </p:cNvPr>
          <p:cNvSpPr/>
          <p:nvPr/>
        </p:nvSpPr>
        <p:spPr>
          <a:xfrm>
            <a:off x="2644505" y="3098456"/>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a:t>
            </a:r>
          </a:p>
        </p:txBody>
      </p:sp>
      <p:sp>
        <p:nvSpPr>
          <p:cNvPr id="19" name="Rounded Rectangle 18">
            <a:extLst>
              <a:ext uri="{FF2B5EF4-FFF2-40B4-BE49-F238E27FC236}">
                <a16:creationId xmlns:a16="http://schemas.microsoft.com/office/drawing/2014/main" id="{70B13FD1-4D1D-4A47-928C-3CDB4C8ACA7E}"/>
              </a:ext>
            </a:extLst>
          </p:cNvPr>
          <p:cNvSpPr/>
          <p:nvPr/>
        </p:nvSpPr>
        <p:spPr>
          <a:xfrm>
            <a:off x="7616576" y="3098455"/>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a:t>
            </a:r>
          </a:p>
        </p:txBody>
      </p:sp>
      <p:sp>
        <p:nvSpPr>
          <p:cNvPr id="24" name="TextBox 23">
            <a:extLst>
              <a:ext uri="{FF2B5EF4-FFF2-40B4-BE49-F238E27FC236}">
                <a16:creationId xmlns:a16="http://schemas.microsoft.com/office/drawing/2014/main" id="{64F63056-BFDC-3640-ABFA-99C4054F4263}"/>
              </a:ext>
            </a:extLst>
          </p:cNvPr>
          <p:cNvSpPr txBox="1"/>
          <p:nvPr/>
        </p:nvSpPr>
        <p:spPr>
          <a:xfrm>
            <a:off x="114300" y="2105615"/>
            <a:ext cx="1943838" cy="707886"/>
          </a:xfrm>
          <a:prstGeom prst="rect">
            <a:avLst/>
          </a:prstGeom>
          <a:noFill/>
        </p:spPr>
        <p:txBody>
          <a:bodyPr wrap="square" rtlCol="0">
            <a:spAutoFit/>
          </a:bodyPr>
          <a:lstStyle/>
          <a:p>
            <a:r>
              <a:rPr lang="en-US" sz="1100" dirty="0"/>
              <a:t>Out: *UDP datagram* &lt;</a:t>
            </a:r>
            <a:r>
              <a:rPr lang="en-US" sz="1100" b="1" dirty="0"/>
              <a:t>HEADER</a:t>
            </a:r>
            <a:r>
              <a:rPr lang="en-US" sz="1100" dirty="0"/>
              <a:t>&gt;BUFFER</a:t>
            </a:r>
          </a:p>
          <a:p>
            <a:endParaRPr lang="en-US" dirty="0"/>
          </a:p>
        </p:txBody>
      </p:sp>
      <p:sp>
        <p:nvSpPr>
          <p:cNvPr id="25" name="Rounded Rectangle 24">
            <a:extLst>
              <a:ext uri="{FF2B5EF4-FFF2-40B4-BE49-F238E27FC236}">
                <a16:creationId xmlns:a16="http://schemas.microsoft.com/office/drawing/2014/main" id="{4A20D92E-7469-D744-A693-37A86F987C41}"/>
              </a:ext>
            </a:extLst>
          </p:cNvPr>
          <p:cNvSpPr/>
          <p:nvPr/>
        </p:nvSpPr>
        <p:spPr>
          <a:xfrm>
            <a:off x="2623723" y="1992057"/>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UDP Transport</a:t>
            </a:r>
          </a:p>
        </p:txBody>
      </p:sp>
      <p:sp>
        <p:nvSpPr>
          <p:cNvPr id="26" name="Rounded Rectangle 25">
            <a:extLst>
              <a:ext uri="{FF2B5EF4-FFF2-40B4-BE49-F238E27FC236}">
                <a16:creationId xmlns:a16="http://schemas.microsoft.com/office/drawing/2014/main" id="{553F4A8A-5730-6B46-B865-4184F5A35B6B}"/>
              </a:ext>
            </a:extLst>
          </p:cNvPr>
          <p:cNvSpPr/>
          <p:nvPr/>
        </p:nvSpPr>
        <p:spPr>
          <a:xfrm>
            <a:off x="7616575" y="1971186"/>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UDP</a:t>
            </a:r>
          </a:p>
          <a:p>
            <a:pPr algn="ctr"/>
            <a:r>
              <a:rPr lang="en-US" dirty="0"/>
              <a:t>Transport</a:t>
            </a:r>
          </a:p>
        </p:txBody>
      </p:sp>
      <p:sp>
        <p:nvSpPr>
          <p:cNvPr id="27" name="TextBox 26">
            <a:extLst>
              <a:ext uri="{FF2B5EF4-FFF2-40B4-BE49-F238E27FC236}">
                <a16:creationId xmlns:a16="http://schemas.microsoft.com/office/drawing/2014/main" id="{2A94B401-6A1B-DF49-862C-DCA352D1F951}"/>
              </a:ext>
            </a:extLst>
          </p:cNvPr>
          <p:cNvSpPr txBox="1"/>
          <p:nvPr/>
        </p:nvSpPr>
        <p:spPr>
          <a:xfrm>
            <a:off x="266700" y="3385284"/>
            <a:ext cx="1943838" cy="707886"/>
          </a:xfrm>
          <a:prstGeom prst="rect">
            <a:avLst/>
          </a:prstGeom>
          <a:noFill/>
        </p:spPr>
        <p:txBody>
          <a:bodyPr wrap="square" rtlCol="0">
            <a:spAutoFit/>
          </a:bodyPr>
          <a:lstStyle/>
          <a:p>
            <a:r>
              <a:rPr lang="en-US" sz="1100" dirty="0"/>
              <a:t>Out: *Packet* &lt;</a:t>
            </a:r>
            <a:r>
              <a:rPr lang="en-US" sz="1100" b="1" dirty="0"/>
              <a:t>HEADER</a:t>
            </a:r>
            <a:r>
              <a:rPr lang="en-US" sz="1100" dirty="0"/>
              <a:t>&gt;BUFFER</a:t>
            </a:r>
          </a:p>
          <a:p>
            <a:endParaRPr lang="en-US" dirty="0"/>
          </a:p>
        </p:txBody>
      </p:sp>
      <p:sp>
        <p:nvSpPr>
          <p:cNvPr id="7" name="Regular Pentagon 6">
            <a:extLst>
              <a:ext uri="{FF2B5EF4-FFF2-40B4-BE49-F238E27FC236}">
                <a16:creationId xmlns:a16="http://schemas.microsoft.com/office/drawing/2014/main" id="{EDF324C7-90C4-4B4E-AA26-DA47D0DC74AC}"/>
              </a:ext>
            </a:extLst>
          </p:cNvPr>
          <p:cNvSpPr/>
          <p:nvPr/>
        </p:nvSpPr>
        <p:spPr>
          <a:xfrm>
            <a:off x="2362937" y="530578"/>
            <a:ext cx="1614312" cy="1230489"/>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sp>
        <p:nvSpPr>
          <p:cNvPr id="28" name="Regular Pentagon 27">
            <a:extLst>
              <a:ext uri="{FF2B5EF4-FFF2-40B4-BE49-F238E27FC236}">
                <a16:creationId xmlns:a16="http://schemas.microsoft.com/office/drawing/2014/main" id="{6F48BBF9-42D7-5A4C-B557-12F249A5F1E1}"/>
              </a:ext>
            </a:extLst>
          </p:cNvPr>
          <p:cNvSpPr/>
          <p:nvPr/>
        </p:nvSpPr>
        <p:spPr>
          <a:xfrm>
            <a:off x="7403902" y="582098"/>
            <a:ext cx="1614312" cy="1230489"/>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sp>
        <p:nvSpPr>
          <p:cNvPr id="8" name="TextBox 7">
            <a:extLst>
              <a:ext uri="{FF2B5EF4-FFF2-40B4-BE49-F238E27FC236}">
                <a16:creationId xmlns:a16="http://schemas.microsoft.com/office/drawing/2014/main" id="{0F5FAE6F-12B4-544E-997B-3BC28615D7E9}"/>
              </a:ext>
            </a:extLst>
          </p:cNvPr>
          <p:cNvSpPr txBox="1"/>
          <p:nvPr/>
        </p:nvSpPr>
        <p:spPr>
          <a:xfrm>
            <a:off x="327378" y="203200"/>
            <a:ext cx="593432" cy="369332"/>
          </a:xfrm>
          <a:prstGeom prst="rect">
            <a:avLst/>
          </a:prstGeom>
          <a:noFill/>
        </p:spPr>
        <p:txBody>
          <a:bodyPr wrap="none" rtlCol="0">
            <a:spAutoFit/>
          </a:bodyPr>
          <a:lstStyle/>
          <a:p>
            <a:r>
              <a:rPr lang="en-US" dirty="0"/>
              <a:t>UDP</a:t>
            </a:r>
          </a:p>
        </p:txBody>
      </p:sp>
    </p:spTree>
    <p:extLst>
      <p:ext uri="{BB962C8B-B14F-4D97-AF65-F5344CB8AC3E}">
        <p14:creationId xmlns:p14="http://schemas.microsoft.com/office/powerpoint/2010/main" val="3622143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C916B-59CB-E141-BB04-5AC3E97183DC}"/>
              </a:ext>
            </a:extLst>
          </p:cNvPr>
          <p:cNvSpPr>
            <a:spLocks noGrp="1"/>
          </p:cNvSpPr>
          <p:nvPr>
            <p:ph type="title"/>
          </p:nvPr>
        </p:nvSpPr>
        <p:spPr/>
        <p:txBody>
          <a:bodyPr/>
          <a:lstStyle/>
          <a:p>
            <a:r>
              <a:rPr lang="en-US" dirty="0"/>
              <a:t>Demo 3: UDP Demo</a:t>
            </a:r>
          </a:p>
        </p:txBody>
      </p:sp>
      <p:sp>
        <p:nvSpPr>
          <p:cNvPr id="3" name="Text Placeholder 2">
            <a:extLst>
              <a:ext uri="{FF2B5EF4-FFF2-40B4-BE49-F238E27FC236}">
                <a16:creationId xmlns:a16="http://schemas.microsoft.com/office/drawing/2014/main" id="{25EE38E6-6832-804C-9A68-2136A42F32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91139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1DED59-B6B6-074B-A1B0-15D365237F88}"/>
              </a:ext>
            </a:extLst>
          </p:cNvPr>
          <p:cNvPicPr>
            <a:picLocks noChangeAspect="1"/>
          </p:cNvPicPr>
          <p:nvPr/>
        </p:nvPicPr>
        <p:blipFill>
          <a:blip r:embed="rId3"/>
          <a:stretch>
            <a:fillRect/>
          </a:stretch>
        </p:blipFill>
        <p:spPr>
          <a:xfrm>
            <a:off x="2707624" y="5311254"/>
            <a:ext cx="1021168" cy="929462"/>
          </a:xfrm>
          <a:prstGeom prst="rect">
            <a:avLst/>
          </a:prstGeom>
        </p:spPr>
      </p:pic>
      <p:pic>
        <p:nvPicPr>
          <p:cNvPr id="6" name="Picture 5">
            <a:extLst>
              <a:ext uri="{FF2B5EF4-FFF2-40B4-BE49-F238E27FC236}">
                <a16:creationId xmlns:a16="http://schemas.microsoft.com/office/drawing/2014/main" id="{524B489A-06A6-FA45-B40D-3EE54EDFA9D3}"/>
              </a:ext>
            </a:extLst>
          </p:cNvPr>
          <p:cNvPicPr>
            <a:picLocks noChangeAspect="1"/>
          </p:cNvPicPr>
          <p:nvPr/>
        </p:nvPicPr>
        <p:blipFill>
          <a:blip r:embed="rId4"/>
          <a:stretch>
            <a:fillRect/>
          </a:stretch>
        </p:blipFill>
        <p:spPr>
          <a:xfrm>
            <a:off x="8041881" y="5311254"/>
            <a:ext cx="646583" cy="929462"/>
          </a:xfrm>
          <a:prstGeom prst="rect">
            <a:avLst/>
          </a:prstGeom>
        </p:spPr>
      </p:pic>
      <p:cxnSp>
        <p:nvCxnSpPr>
          <p:cNvPr id="9" name="Straight Arrow Connector 8">
            <a:extLst>
              <a:ext uri="{FF2B5EF4-FFF2-40B4-BE49-F238E27FC236}">
                <a16:creationId xmlns:a16="http://schemas.microsoft.com/office/drawing/2014/main" id="{A1B8FA2F-9546-5C40-BA3A-FA132B8A4204}"/>
              </a:ext>
            </a:extLst>
          </p:cNvPr>
          <p:cNvCxnSpPr/>
          <p:nvPr/>
        </p:nvCxnSpPr>
        <p:spPr>
          <a:xfrm>
            <a:off x="4010892" y="5902626"/>
            <a:ext cx="36853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3E7CBFB-BDB1-B84D-83AB-A4C2EC64DE0C}"/>
              </a:ext>
            </a:extLst>
          </p:cNvPr>
          <p:cNvCxnSpPr>
            <a:cxnSpLocks/>
          </p:cNvCxnSpPr>
          <p:nvPr/>
        </p:nvCxnSpPr>
        <p:spPr>
          <a:xfrm flipH="1">
            <a:off x="4010892" y="6115496"/>
            <a:ext cx="36853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BF97CAE-7643-5B45-AE77-1C262DCB8E9D}"/>
              </a:ext>
            </a:extLst>
          </p:cNvPr>
          <p:cNvSpPr txBox="1"/>
          <p:nvPr/>
        </p:nvSpPr>
        <p:spPr>
          <a:xfrm>
            <a:off x="8271520" y="6278579"/>
            <a:ext cx="875561" cy="369332"/>
          </a:xfrm>
          <a:prstGeom prst="rect">
            <a:avLst/>
          </a:prstGeom>
          <a:noFill/>
        </p:spPr>
        <p:txBody>
          <a:bodyPr wrap="none" rtlCol="0">
            <a:spAutoFit/>
          </a:bodyPr>
          <a:lstStyle/>
          <a:p>
            <a:r>
              <a:rPr lang="en-US" dirty="0" err="1"/>
              <a:t>nic</a:t>
            </a:r>
            <a:r>
              <a:rPr lang="en-US" dirty="0"/>
              <a:t>-b …</a:t>
            </a:r>
          </a:p>
        </p:txBody>
      </p:sp>
      <p:sp>
        <p:nvSpPr>
          <p:cNvPr id="17" name="TextBox 16">
            <a:extLst>
              <a:ext uri="{FF2B5EF4-FFF2-40B4-BE49-F238E27FC236}">
                <a16:creationId xmlns:a16="http://schemas.microsoft.com/office/drawing/2014/main" id="{19E0A120-7E47-5A46-8D84-587E405864F4}"/>
              </a:ext>
            </a:extLst>
          </p:cNvPr>
          <p:cNvSpPr txBox="1"/>
          <p:nvPr/>
        </p:nvSpPr>
        <p:spPr>
          <a:xfrm>
            <a:off x="2893439" y="6278579"/>
            <a:ext cx="649537" cy="369332"/>
          </a:xfrm>
          <a:prstGeom prst="rect">
            <a:avLst/>
          </a:prstGeom>
          <a:noFill/>
        </p:spPr>
        <p:txBody>
          <a:bodyPr wrap="none" rtlCol="0">
            <a:spAutoFit/>
          </a:bodyPr>
          <a:lstStyle/>
          <a:p>
            <a:r>
              <a:rPr lang="en-US" dirty="0" err="1"/>
              <a:t>nic</a:t>
            </a:r>
            <a:r>
              <a:rPr lang="en-US" dirty="0"/>
              <a:t>-a</a:t>
            </a:r>
          </a:p>
        </p:txBody>
      </p:sp>
      <p:sp>
        <p:nvSpPr>
          <p:cNvPr id="2" name="TextBox 1">
            <a:extLst>
              <a:ext uri="{FF2B5EF4-FFF2-40B4-BE49-F238E27FC236}">
                <a16:creationId xmlns:a16="http://schemas.microsoft.com/office/drawing/2014/main" id="{4A131AD8-9EFB-9246-92C2-CE035A17E1F7}"/>
              </a:ext>
            </a:extLst>
          </p:cNvPr>
          <p:cNvSpPr txBox="1"/>
          <p:nvPr/>
        </p:nvSpPr>
        <p:spPr>
          <a:xfrm>
            <a:off x="9034144" y="5775985"/>
            <a:ext cx="1530612" cy="369332"/>
          </a:xfrm>
          <a:prstGeom prst="rect">
            <a:avLst/>
          </a:prstGeom>
          <a:noFill/>
        </p:spPr>
        <p:txBody>
          <a:bodyPr wrap="none" rtlCol="0">
            <a:spAutoFit/>
          </a:bodyPr>
          <a:lstStyle/>
          <a:p>
            <a:r>
              <a:rPr lang="en-US" b="1" i="1" dirty="0"/>
              <a:t>Physical Layer</a:t>
            </a:r>
          </a:p>
        </p:txBody>
      </p:sp>
      <p:sp>
        <p:nvSpPr>
          <p:cNvPr id="3" name="Rounded Rectangle 2">
            <a:extLst>
              <a:ext uri="{FF2B5EF4-FFF2-40B4-BE49-F238E27FC236}">
                <a16:creationId xmlns:a16="http://schemas.microsoft.com/office/drawing/2014/main" id="{7F3C8A27-AF38-1F4D-86E6-F0821C4E5843}"/>
              </a:ext>
            </a:extLst>
          </p:cNvPr>
          <p:cNvSpPr/>
          <p:nvPr/>
        </p:nvSpPr>
        <p:spPr>
          <a:xfrm>
            <a:off x="7616577" y="4183985"/>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Link</a:t>
            </a:r>
          </a:p>
        </p:txBody>
      </p:sp>
      <p:cxnSp>
        <p:nvCxnSpPr>
          <p:cNvPr id="11" name="Straight Arrow Connector 10">
            <a:extLst>
              <a:ext uri="{FF2B5EF4-FFF2-40B4-BE49-F238E27FC236}">
                <a16:creationId xmlns:a16="http://schemas.microsoft.com/office/drawing/2014/main" id="{DA901355-2EB3-3441-B56D-282C41A1915F}"/>
              </a:ext>
            </a:extLst>
          </p:cNvPr>
          <p:cNvCxnSpPr>
            <a:cxnSpLocks/>
          </p:cNvCxnSpPr>
          <p:nvPr/>
        </p:nvCxnSpPr>
        <p:spPr>
          <a:xfrm>
            <a:off x="2210537" y="1992057"/>
            <a:ext cx="0" cy="4123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38FDE2B-4B86-1C4A-9E6B-4BE2A1B82152}"/>
              </a:ext>
            </a:extLst>
          </p:cNvPr>
          <p:cNvCxnSpPr>
            <a:cxnSpLocks/>
          </p:cNvCxnSpPr>
          <p:nvPr/>
        </p:nvCxnSpPr>
        <p:spPr>
          <a:xfrm flipV="1">
            <a:off x="2362937" y="1992057"/>
            <a:ext cx="0" cy="4123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15A4CBC-EA19-F54E-A3D0-BDCA301B2421}"/>
              </a:ext>
            </a:extLst>
          </p:cNvPr>
          <p:cNvCxnSpPr>
            <a:cxnSpLocks/>
          </p:cNvCxnSpPr>
          <p:nvPr/>
        </p:nvCxnSpPr>
        <p:spPr>
          <a:xfrm>
            <a:off x="8881744" y="1992057"/>
            <a:ext cx="0" cy="4153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C14E7CD-2353-2A48-939A-C6E0AF70DFFA}"/>
              </a:ext>
            </a:extLst>
          </p:cNvPr>
          <p:cNvCxnSpPr>
            <a:cxnSpLocks/>
          </p:cNvCxnSpPr>
          <p:nvPr/>
        </p:nvCxnSpPr>
        <p:spPr>
          <a:xfrm flipH="1" flipV="1">
            <a:off x="9034145" y="1992057"/>
            <a:ext cx="1" cy="4153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ED50EA33-3D41-F646-8DBA-7239A75FCB8A}"/>
              </a:ext>
            </a:extLst>
          </p:cNvPr>
          <p:cNvSpPr/>
          <p:nvPr/>
        </p:nvSpPr>
        <p:spPr>
          <a:xfrm>
            <a:off x="2645037" y="4204855"/>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Link</a:t>
            </a:r>
          </a:p>
        </p:txBody>
      </p:sp>
      <p:sp>
        <p:nvSpPr>
          <p:cNvPr id="23" name="TextBox 22">
            <a:extLst>
              <a:ext uri="{FF2B5EF4-FFF2-40B4-BE49-F238E27FC236}">
                <a16:creationId xmlns:a16="http://schemas.microsoft.com/office/drawing/2014/main" id="{3142F3A6-153A-064C-AA06-EF2503D9360E}"/>
              </a:ext>
            </a:extLst>
          </p:cNvPr>
          <p:cNvSpPr txBox="1"/>
          <p:nvPr/>
        </p:nvSpPr>
        <p:spPr>
          <a:xfrm>
            <a:off x="114300" y="4323895"/>
            <a:ext cx="1943838" cy="707886"/>
          </a:xfrm>
          <a:prstGeom prst="rect">
            <a:avLst/>
          </a:prstGeom>
          <a:noFill/>
        </p:spPr>
        <p:txBody>
          <a:bodyPr wrap="square" rtlCol="0">
            <a:spAutoFit/>
          </a:bodyPr>
          <a:lstStyle/>
          <a:p>
            <a:r>
              <a:rPr lang="en-US" sz="1100" dirty="0"/>
              <a:t>Out: *Frame* &lt;</a:t>
            </a:r>
            <a:r>
              <a:rPr lang="en-US" sz="1100" b="1" dirty="0"/>
              <a:t>HEADER</a:t>
            </a:r>
            <a:r>
              <a:rPr lang="en-US" sz="1100" dirty="0"/>
              <a:t>&gt;BUFFER&lt;</a:t>
            </a:r>
            <a:r>
              <a:rPr lang="en-US" sz="1100" b="1" dirty="0"/>
              <a:t>FOOTER</a:t>
            </a:r>
            <a:r>
              <a:rPr lang="en-US" sz="1100" dirty="0"/>
              <a:t>&gt;</a:t>
            </a:r>
          </a:p>
          <a:p>
            <a:endParaRPr lang="en-US" dirty="0"/>
          </a:p>
        </p:txBody>
      </p:sp>
      <p:sp>
        <p:nvSpPr>
          <p:cNvPr id="18" name="Rounded Rectangle 17">
            <a:extLst>
              <a:ext uri="{FF2B5EF4-FFF2-40B4-BE49-F238E27FC236}">
                <a16:creationId xmlns:a16="http://schemas.microsoft.com/office/drawing/2014/main" id="{C94410D8-BFF6-E34E-A689-9F56F66B3E39}"/>
              </a:ext>
            </a:extLst>
          </p:cNvPr>
          <p:cNvSpPr/>
          <p:nvPr/>
        </p:nvSpPr>
        <p:spPr>
          <a:xfrm>
            <a:off x="2644505" y="3098456"/>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a:t>
            </a:r>
          </a:p>
        </p:txBody>
      </p:sp>
      <p:sp>
        <p:nvSpPr>
          <p:cNvPr id="19" name="Rounded Rectangle 18">
            <a:extLst>
              <a:ext uri="{FF2B5EF4-FFF2-40B4-BE49-F238E27FC236}">
                <a16:creationId xmlns:a16="http://schemas.microsoft.com/office/drawing/2014/main" id="{70B13FD1-4D1D-4A47-928C-3CDB4C8ACA7E}"/>
              </a:ext>
            </a:extLst>
          </p:cNvPr>
          <p:cNvSpPr/>
          <p:nvPr/>
        </p:nvSpPr>
        <p:spPr>
          <a:xfrm>
            <a:off x="7616576" y="3098455"/>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a:t>
            </a:r>
          </a:p>
        </p:txBody>
      </p:sp>
      <p:sp>
        <p:nvSpPr>
          <p:cNvPr id="24" name="TextBox 23">
            <a:extLst>
              <a:ext uri="{FF2B5EF4-FFF2-40B4-BE49-F238E27FC236}">
                <a16:creationId xmlns:a16="http://schemas.microsoft.com/office/drawing/2014/main" id="{64F63056-BFDC-3640-ABFA-99C4054F4263}"/>
              </a:ext>
            </a:extLst>
          </p:cNvPr>
          <p:cNvSpPr txBox="1"/>
          <p:nvPr/>
        </p:nvSpPr>
        <p:spPr>
          <a:xfrm>
            <a:off x="114300" y="2105615"/>
            <a:ext cx="1943838" cy="707886"/>
          </a:xfrm>
          <a:prstGeom prst="rect">
            <a:avLst/>
          </a:prstGeom>
          <a:noFill/>
        </p:spPr>
        <p:txBody>
          <a:bodyPr wrap="square" rtlCol="0">
            <a:spAutoFit/>
          </a:bodyPr>
          <a:lstStyle/>
          <a:p>
            <a:r>
              <a:rPr lang="en-US" sz="1100" dirty="0"/>
              <a:t>Out: *TCP segment* &lt;</a:t>
            </a:r>
            <a:r>
              <a:rPr lang="en-US" sz="1100" b="1" dirty="0"/>
              <a:t>HEADER</a:t>
            </a:r>
            <a:r>
              <a:rPr lang="en-US" sz="1100" dirty="0"/>
              <a:t>&gt;BUFFER</a:t>
            </a:r>
          </a:p>
          <a:p>
            <a:endParaRPr lang="en-US" dirty="0"/>
          </a:p>
        </p:txBody>
      </p:sp>
      <p:sp>
        <p:nvSpPr>
          <p:cNvPr id="25" name="Rounded Rectangle 24">
            <a:extLst>
              <a:ext uri="{FF2B5EF4-FFF2-40B4-BE49-F238E27FC236}">
                <a16:creationId xmlns:a16="http://schemas.microsoft.com/office/drawing/2014/main" id="{4A20D92E-7469-D744-A693-37A86F987C41}"/>
              </a:ext>
            </a:extLst>
          </p:cNvPr>
          <p:cNvSpPr/>
          <p:nvPr/>
        </p:nvSpPr>
        <p:spPr>
          <a:xfrm>
            <a:off x="2623723" y="1992057"/>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TCP Transport</a:t>
            </a:r>
          </a:p>
        </p:txBody>
      </p:sp>
      <p:sp>
        <p:nvSpPr>
          <p:cNvPr id="26" name="Rounded Rectangle 25">
            <a:extLst>
              <a:ext uri="{FF2B5EF4-FFF2-40B4-BE49-F238E27FC236}">
                <a16:creationId xmlns:a16="http://schemas.microsoft.com/office/drawing/2014/main" id="{553F4A8A-5730-6B46-B865-4184F5A35B6B}"/>
              </a:ext>
            </a:extLst>
          </p:cNvPr>
          <p:cNvSpPr/>
          <p:nvPr/>
        </p:nvSpPr>
        <p:spPr>
          <a:xfrm>
            <a:off x="7616575" y="1971186"/>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TCP</a:t>
            </a:r>
          </a:p>
          <a:p>
            <a:pPr algn="ctr"/>
            <a:r>
              <a:rPr lang="en-US" dirty="0"/>
              <a:t>Transport</a:t>
            </a:r>
          </a:p>
        </p:txBody>
      </p:sp>
      <p:sp>
        <p:nvSpPr>
          <p:cNvPr id="27" name="TextBox 26">
            <a:extLst>
              <a:ext uri="{FF2B5EF4-FFF2-40B4-BE49-F238E27FC236}">
                <a16:creationId xmlns:a16="http://schemas.microsoft.com/office/drawing/2014/main" id="{2A94B401-6A1B-DF49-862C-DCA352D1F951}"/>
              </a:ext>
            </a:extLst>
          </p:cNvPr>
          <p:cNvSpPr txBox="1"/>
          <p:nvPr/>
        </p:nvSpPr>
        <p:spPr>
          <a:xfrm>
            <a:off x="266700" y="3385284"/>
            <a:ext cx="1943838" cy="707886"/>
          </a:xfrm>
          <a:prstGeom prst="rect">
            <a:avLst/>
          </a:prstGeom>
          <a:noFill/>
        </p:spPr>
        <p:txBody>
          <a:bodyPr wrap="square" rtlCol="0">
            <a:spAutoFit/>
          </a:bodyPr>
          <a:lstStyle/>
          <a:p>
            <a:r>
              <a:rPr lang="en-US" sz="1100" dirty="0"/>
              <a:t>Out: *Packet* &lt;</a:t>
            </a:r>
            <a:r>
              <a:rPr lang="en-US" sz="1100" b="1" dirty="0"/>
              <a:t>HEADER</a:t>
            </a:r>
            <a:r>
              <a:rPr lang="en-US" sz="1100" dirty="0"/>
              <a:t>&gt;BUFFER</a:t>
            </a:r>
          </a:p>
          <a:p>
            <a:endParaRPr lang="en-US" dirty="0"/>
          </a:p>
        </p:txBody>
      </p:sp>
      <p:sp>
        <p:nvSpPr>
          <p:cNvPr id="28" name="Regular Pentagon 27">
            <a:extLst>
              <a:ext uri="{FF2B5EF4-FFF2-40B4-BE49-F238E27FC236}">
                <a16:creationId xmlns:a16="http://schemas.microsoft.com/office/drawing/2014/main" id="{88067EEC-3DF9-1247-B240-E77255A27356}"/>
              </a:ext>
            </a:extLst>
          </p:cNvPr>
          <p:cNvSpPr/>
          <p:nvPr/>
        </p:nvSpPr>
        <p:spPr>
          <a:xfrm>
            <a:off x="2362937" y="530578"/>
            <a:ext cx="1614312" cy="1230489"/>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sp>
        <p:nvSpPr>
          <p:cNvPr id="29" name="Regular Pentagon 28">
            <a:extLst>
              <a:ext uri="{FF2B5EF4-FFF2-40B4-BE49-F238E27FC236}">
                <a16:creationId xmlns:a16="http://schemas.microsoft.com/office/drawing/2014/main" id="{EEFB4771-8EE3-A74E-8123-36755B09D423}"/>
              </a:ext>
            </a:extLst>
          </p:cNvPr>
          <p:cNvSpPr/>
          <p:nvPr/>
        </p:nvSpPr>
        <p:spPr>
          <a:xfrm>
            <a:off x="7403902" y="463100"/>
            <a:ext cx="1614312" cy="1230489"/>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sp>
        <p:nvSpPr>
          <p:cNvPr id="5" name="TextBox 4">
            <a:extLst>
              <a:ext uri="{FF2B5EF4-FFF2-40B4-BE49-F238E27FC236}">
                <a16:creationId xmlns:a16="http://schemas.microsoft.com/office/drawing/2014/main" id="{DB23DC50-61CB-4042-9259-23328486C965}"/>
              </a:ext>
            </a:extLst>
          </p:cNvPr>
          <p:cNvSpPr txBox="1"/>
          <p:nvPr/>
        </p:nvSpPr>
        <p:spPr>
          <a:xfrm>
            <a:off x="114300" y="83289"/>
            <a:ext cx="534185" cy="369332"/>
          </a:xfrm>
          <a:prstGeom prst="rect">
            <a:avLst/>
          </a:prstGeom>
          <a:noFill/>
        </p:spPr>
        <p:txBody>
          <a:bodyPr wrap="none" rtlCol="0">
            <a:spAutoFit/>
          </a:bodyPr>
          <a:lstStyle/>
          <a:p>
            <a:r>
              <a:rPr lang="en-US" dirty="0"/>
              <a:t>TCP</a:t>
            </a:r>
          </a:p>
        </p:txBody>
      </p:sp>
    </p:spTree>
    <p:extLst>
      <p:ext uri="{BB962C8B-B14F-4D97-AF65-F5344CB8AC3E}">
        <p14:creationId xmlns:p14="http://schemas.microsoft.com/office/powerpoint/2010/main" val="1655367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35D77-50A9-1B4F-B731-2CC304F40943}"/>
              </a:ext>
            </a:extLst>
          </p:cNvPr>
          <p:cNvSpPr>
            <a:spLocks noGrp="1"/>
          </p:cNvSpPr>
          <p:nvPr>
            <p:ph type="title"/>
          </p:nvPr>
        </p:nvSpPr>
        <p:spPr/>
        <p:txBody>
          <a:bodyPr/>
          <a:lstStyle/>
          <a:p>
            <a:r>
              <a:rPr lang="en-US" dirty="0"/>
              <a:t>Connection State Machine</a:t>
            </a:r>
          </a:p>
        </p:txBody>
      </p:sp>
      <p:pic>
        <p:nvPicPr>
          <p:cNvPr id="4" name="Content Placeholder 3">
            <a:extLst>
              <a:ext uri="{FF2B5EF4-FFF2-40B4-BE49-F238E27FC236}">
                <a16:creationId xmlns:a16="http://schemas.microsoft.com/office/drawing/2014/main" id="{92CBDF2B-E9ED-9445-9359-DD0CC3A17537}"/>
              </a:ext>
            </a:extLst>
          </p:cNvPr>
          <p:cNvPicPr>
            <a:picLocks noGrp="1" noChangeAspect="1"/>
          </p:cNvPicPr>
          <p:nvPr>
            <p:ph idx="1"/>
          </p:nvPr>
        </p:nvPicPr>
        <p:blipFill>
          <a:blip r:embed="rId2"/>
          <a:stretch>
            <a:fillRect/>
          </a:stretch>
        </p:blipFill>
        <p:spPr>
          <a:xfrm>
            <a:off x="1085703" y="1446287"/>
            <a:ext cx="4242618" cy="1813719"/>
          </a:xfrm>
          <a:prstGeom prst="rect">
            <a:avLst/>
          </a:prstGeom>
        </p:spPr>
      </p:pic>
      <p:pic>
        <p:nvPicPr>
          <p:cNvPr id="6" name="Picture 5">
            <a:extLst>
              <a:ext uri="{FF2B5EF4-FFF2-40B4-BE49-F238E27FC236}">
                <a16:creationId xmlns:a16="http://schemas.microsoft.com/office/drawing/2014/main" id="{9284159E-A838-A440-B675-856850223E97}"/>
              </a:ext>
            </a:extLst>
          </p:cNvPr>
          <p:cNvPicPr>
            <a:picLocks noChangeAspect="1"/>
          </p:cNvPicPr>
          <p:nvPr/>
        </p:nvPicPr>
        <p:blipFill>
          <a:blip r:embed="rId3"/>
          <a:stretch>
            <a:fillRect/>
          </a:stretch>
        </p:blipFill>
        <p:spPr>
          <a:xfrm>
            <a:off x="451442" y="3543971"/>
            <a:ext cx="5761646" cy="2416174"/>
          </a:xfrm>
          <a:prstGeom prst="rect">
            <a:avLst/>
          </a:prstGeom>
        </p:spPr>
      </p:pic>
      <p:sp>
        <p:nvSpPr>
          <p:cNvPr id="7" name="TextBox 6">
            <a:extLst>
              <a:ext uri="{FF2B5EF4-FFF2-40B4-BE49-F238E27FC236}">
                <a16:creationId xmlns:a16="http://schemas.microsoft.com/office/drawing/2014/main" id="{1EACFDF1-6B8A-2C4C-81B9-60AAC0BDC1A0}"/>
              </a:ext>
            </a:extLst>
          </p:cNvPr>
          <p:cNvSpPr txBox="1"/>
          <p:nvPr/>
        </p:nvSpPr>
        <p:spPr>
          <a:xfrm>
            <a:off x="1131849" y="5999709"/>
            <a:ext cx="3837333" cy="369332"/>
          </a:xfrm>
          <a:prstGeom prst="rect">
            <a:avLst/>
          </a:prstGeom>
          <a:noFill/>
        </p:spPr>
        <p:txBody>
          <a:bodyPr wrap="none" rtlCol="0">
            <a:spAutoFit/>
          </a:bodyPr>
          <a:lstStyle/>
          <a:p>
            <a:r>
              <a:rPr lang="en-US" dirty="0"/>
              <a:t>Graceful and non-graceful termination</a:t>
            </a:r>
          </a:p>
        </p:txBody>
      </p:sp>
      <p:sp>
        <p:nvSpPr>
          <p:cNvPr id="8" name="TextBox 7">
            <a:extLst>
              <a:ext uri="{FF2B5EF4-FFF2-40B4-BE49-F238E27FC236}">
                <a16:creationId xmlns:a16="http://schemas.microsoft.com/office/drawing/2014/main" id="{4F2D7803-84FD-AF49-A844-77EE37560762}"/>
              </a:ext>
            </a:extLst>
          </p:cNvPr>
          <p:cNvSpPr txBox="1"/>
          <p:nvPr/>
        </p:nvSpPr>
        <p:spPr>
          <a:xfrm>
            <a:off x="0" y="6343392"/>
            <a:ext cx="5500224" cy="523220"/>
          </a:xfrm>
          <a:prstGeom prst="rect">
            <a:avLst/>
          </a:prstGeom>
          <a:noFill/>
        </p:spPr>
        <p:txBody>
          <a:bodyPr wrap="none" rtlCol="0">
            <a:spAutoFit/>
          </a:bodyPr>
          <a:lstStyle/>
          <a:p>
            <a:r>
              <a:rPr lang="en-US" sz="1400" dirty="0"/>
              <a:t>Sources: </a:t>
            </a:r>
            <a:r>
              <a:rPr lang="en-US" sz="1400" dirty="0">
                <a:hlinkClick r:id="rId4"/>
              </a:rPr>
              <a:t>https://ipwithease.com/tcp-fin-vs-rst-packets/</a:t>
            </a:r>
            <a:endParaRPr lang="en-US" sz="1400" dirty="0"/>
          </a:p>
          <a:p>
            <a:r>
              <a:rPr lang="en-US" sz="1400" dirty="0">
                <a:hlinkClick r:id="rId5"/>
              </a:rPr>
              <a:t>https://ubidots.com/blog/how-to-simulate-a-tcpudp-client-using-netcat/</a:t>
            </a:r>
            <a:endParaRPr lang="en-US" sz="1400" dirty="0"/>
          </a:p>
        </p:txBody>
      </p:sp>
      <p:pic>
        <p:nvPicPr>
          <p:cNvPr id="9" name="Picture 8">
            <a:extLst>
              <a:ext uri="{FF2B5EF4-FFF2-40B4-BE49-F238E27FC236}">
                <a16:creationId xmlns:a16="http://schemas.microsoft.com/office/drawing/2014/main" id="{B669672C-B469-C242-AC33-F9F6713D20C9}"/>
              </a:ext>
            </a:extLst>
          </p:cNvPr>
          <p:cNvPicPr>
            <a:picLocks noChangeAspect="1"/>
          </p:cNvPicPr>
          <p:nvPr/>
        </p:nvPicPr>
        <p:blipFill>
          <a:blip r:embed="rId6"/>
          <a:stretch>
            <a:fillRect/>
          </a:stretch>
        </p:blipFill>
        <p:spPr>
          <a:xfrm>
            <a:off x="6670443" y="2037885"/>
            <a:ext cx="4203700" cy="3429000"/>
          </a:xfrm>
          <a:prstGeom prst="rect">
            <a:avLst/>
          </a:prstGeom>
        </p:spPr>
      </p:pic>
      <p:sp>
        <p:nvSpPr>
          <p:cNvPr id="10" name="TextBox 9">
            <a:extLst>
              <a:ext uri="{FF2B5EF4-FFF2-40B4-BE49-F238E27FC236}">
                <a16:creationId xmlns:a16="http://schemas.microsoft.com/office/drawing/2014/main" id="{16C1287D-FF83-F440-BE71-4EDCEC548C76}"/>
              </a:ext>
            </a:extLst>
          </p:cNvPr>
          <p:cNvSpPr txBox="1"/>
          <p:nvPr/>
        </p:nvSpPr>
        <p:spPr>
          <a:xfrm>
            <a:off x="8552985" y="5765180"/>
            <a:ext cx="1263744" cy="369332"/>
          </a:xfrm>
          <a:prstGeom prst="rect">
            <a:avLst/>
          </a:prstGeom>
          <a:noFill/>
        </p:spPr>
        <p:txBody>
          <a:bodyPr wrap="none" rtlCol="0">
            <a:spAutoFit/>
          </a:bodyPr>
          <a:lstStyle/>
          <a:p>
            <a:r>
              <a:rPr lang="en-US" dirty="0" err="1"/>
              <a:t>syscall</a:t>
            </a:r>
            <a:r>
              <a:rPr lang="en-US" dirty="0"/>
              <a:t> view</a:t>
            </a:r>
          </a:p>
        </p:txBody>
      </p:sp>
      <p:sp>
        <p:nvSpPr>
          <p:cNvPr id="11" name="TextBox 10">
            <a:extLst>
              <a:ext uri="{FF2B5EF4-FFF2-40B4-BE49-F238E27FC236}">
                <a16:creationId xmlns:a16="http://schemas.microsoft.com/office/drawing/2014/main" id="{D62F0601-8EFE-C74E-83A4-709F7263EBBA}"/>
              </a:ext>
            </a:extLst>
          </p:cNvPr>
          <p:cNvSpPr txBox="1"/>
          <p:nvPr/>
        </p:nvSpPr>
        <p:spPr>
          <a:xfrm>
            <a:off x="2263697" y="3075340"/>
            <a:ext cx="1971502" cy="369332"/>
          </a:xfrm>
          <a:prstGeom prst="rect">
            <a:avLst/>
          </a:prstGeom>
          <a:noFill/>
        </p:spPr>
        <p:txBody>
          <a:bodyPr wrap="none" rtlCol="0">
            <a:spAutoFit/>
          </a:bodyPr>
          <a:lstStyle/>
          <a:p>
            <a:r>
              <a:rPr lang="en-US" dirty="0"/>
              <a:t>3 Way - Handshake</a:t>
            </a:r>
          </a:p>
        </p:txBody>
      </p:sp>
    </p:spTree>
    <p:extLst>
      <p:ext uri="{BB962C8B-B14F-4D97-AF65-F5344CB8AC3E}">
        <p14:creationId xmlns:p14="http://schemas.microsoft.com/office/powerpoint/2010/main" val="2824035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01C36-8F83-B141-A693-393037DF8F8A}"/>
              </a:ext>
            </a:extLst>
          </p:cNvPr>
          <p:cNvSpPr>
            <a:spLocks noGrp="1"/>
          </p:cNvSpPr>
          <p:nvPr>
            <p:ph type="title"/>
          </p:nvPr>
        </p:nvSpPr>
        <p:spPr/>
        <p:txBody>
          <a:bodyPr/>
          <a:lstStyle/>
          <a:p>
            <a:r>
              <a:rPr lang="en-US" dirty="0"/>
              <a:t>Demo 4: TCP DEMO</a:t>
            </a:r>
          </a:p>
        </p:txBody>
      </p:sp>
      <p:sp>
        <p:nvSpPr>
          <p:cNvPr id="3" name="Text Placeholder 2">
            <a:extLst>
              <a:ext uri="{FF2B5EF4-FFF2-40B4-BE49-F238E27FC236}">
                <a16:creationId xmlns:a16="http://schemas.microsoft.com/office/drawing/2014/main" id="{3DAEC864-9F42-AD4E-BF2C-C7423E59EC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9913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B809D-FB1B-9D4F-9AB6-286F0E2000E9}"/>
              </a:ext>
            </a:extLst>
          </p:cNvPr>
          <p:cNvSpPr>
            <a:spLocks noGrp="1"/>
          </p:cNvSpPr>
          <p:nvPr>
            <p:ph type="title"/>
          </p:nvPr>
        </p:nvSpPr>
        <p:spPr/>
        <p:txBody>
          <a:bodyPr/>
          <a:lstStyle/>
          <a:p>
            <a:r>
              <a:rPr lang="en-US" dirty="0"/>
              <a:t>Faster TCP?</a:t>
            </a:r>
          </a:p>
        </p:txBody>
      </p:sp>
      <p:sp>
        <p:nvSpPr>
          <p:cNvPr id="3" name="Content Placeholder 2">
            <a:extLst>
              <a:ext uri="{FF2B5EF4-FFF2-40B4-BE49-F238E27FC236}">
                <a16:creationId xmlns:a16="http://schemas.microsoft.com/office/drawing/2014/main" id="{B0D96CB5-1D7F-0E4B-9DC2-37F271CE0A81}"/>
              </a:ext>
            </a:extLst>
          </p:cNvPr>
          <p:cNvSpPr>
            <a:spLocks noGrp="1"/>
          </p:cNvSpPr>
          <p:nvPr>
            <p:ph idx="1"/>
          </p:nvPr>
        </p:nvSpPr>
        <p:spPr/>
        <p:txBody>
          <a:bodyPr/>
          <a:lstStyle/>
          <a:p>
            <a:r>
              <a:rPr lang="en-US" b="1" dirty="0"/>
              <a:t>TCP Fast Open</a:t>
            </a:r>
            <a:r>
              <a:rPr lang="en-US" dirty="0"/>
              <a:t>: Send data in 1</a:t>
            </a:r>
            <a:r>
              <a:rPr lang="en-US" baseline="30000" dirty="0"/>
              <a:t>st</a:t>
            </a:r>
            <a:r>
              <a:rPr lang="en-US" dirty="0"/>
              <a:t> </a:t>
            </a:r>
            <a:r>
              <a:rPr lang="en-US" dirty="0" err="1"/>
              <a:t>syn</a:t>
            </a:r>
            <a:r>
              <a:rPr lang="en-US" dirty="0"/>
              <a:t> packet (suspect to </a:t>
            </a:r>
            <a:r>
              <a:rPr lang="en-US" dirty="0" err="1"/>
              <a:t>syn</a:t>
            </a:r>
            <a:r>
              <a:rPr lang="en-US" dirty="0"/>
              <a:t> flooding). </a:t>
            </a:r>
          </a:p>
          <a:p>
            <a:r>
              <a:rPr lang="en-US" b="1" dirty="0"/>
              <a:t>Accumulated </a:t>
            </a:r>
            <a:r>
              <a:rPr lang="en-US" b="1" dirty="0" err="1"/>
              <a:t>ack</a:t>
            </a:r>
            <a:r>
              <a:rPr lang="en-US" dirty="0"/>
              <a:t>: </a:t>
            </a:r>
            <a:r>
              <a:rPr lang="en-US" dirty="0" err="1"/>
              <a:t>acks</a:t>
            </a:r>
            <a:r>
              <a:rPr lang="en-US" dirty="0"/>
              <a:t> are send for every few segments, not each.</a:t>
            </a:r>
          </a:p>
          <a:p>
            <a:r>
              <a:rPr lang="en-US" b="1" dirty="0"/>
              <a:t>Slow</a:t>
            </a:r>
            <a:r>
              <a:rPr lang="en-US" dirty="0"/>
              <a:t>: Sender starts a retransmission counter for every segment. If a segment </a:t>
            </a:r>
            <a:r>
              <a:rPr lang="en-US" dirty="0" err="1"/>
              <a:t>ack</a:t>
            </a:r>
            <a:r>
              <a:rPr lang="en-US" dirty="0"/>
              <a:t> is not received before counter, segment is retransmitted.</a:t>
            </a:r>
          </a:p>
          <a:p>
            <a:r>
              <a:rPr lang="en-US" b="1" dirty="0"/>
              <a:t>Fast Retransmission</a:t>
            </a:r>
            <a:r>
              <a:rPr lang="en-US" dirty="0"/>
              <a:t>: receiver receives A, C segments. Sends dup </a:t>
            </a:r>
            <a:r>
              <a:rPr lang="en-US" dirty="0" err="1"/>
              <a:t>ack</a:t>
            </a:r>
            <a:r>
              <a:rPr lang="en-US" dirty="0"/>
              <a:t> for A, sender resents B. receiver </a:t>
            </a:r>
            <a:r>
              <a:rPr lang="en-US" dirty="0" err="1"/>
              <a:t>acks</a:t>
            </a:r>
            <a:r>
              <a:rPr lang="en-US" dirty="0"/>
              <a:t> B and C (3 duplicate </a:t>
            </a:r>
            <a:r>
              <a:rPr lang="en-US" dirty="0" err="1"/>
              <a:t>acks</a:t>
            </a:r>
            <a:r>
              <a:rPr lang="en-US" dirty="0"/>
              <a:t> for segment).</a:t>
            </a:r>
          </a:p>
          <a:p>
            <a:endParaRPr lang="en-US" dirty="0"/>
          </a:p>
        </p:txBody>
      </p:sp>
    </p:spTree>
    <p:extLst>
      <p:ext uri="{BB962C8B-B14F-4D97-AF65-F5344CB8AC3E}">
        <p14:creationId xmlns:p14="http://schemas.microsoft.com/office/powerpoint/2010/main" val="2361866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75E2A-27EC-E047-9A14-3E6A2E3AAA8C}"/>
              </a:ext>
            </a:extLst>
          </p:cNvPr>
          <p:cNvSpPr>
            <a:spLocks noGrp="1"/>
          </p:cNvSpPr>
          <p:nvPr>
            <p:ph type="title"/>
          </p:nvPr>
        </p:nvSpPr>
        <p:spPr/>
        <p:txBody>
          <a:bodyPr/>
          <a:lstStyle/>
          <a:p>
            <a:r>
              <a:rPr lang="en-US" dirty="0"/>
              <a:t>TCP Congestion Control - 1</a:t>
            </a:r>
          </a:p>
        </p:txBody>
      </p:sp>
      <p:sp>
        <p:nvSpPr>
          <p:cNvPr id="4" name="Rounded Rectangle 3">
            <a:extLst>
              <a:ext uri="{FF2B5EF4-FFF2-40B4-BE49-F238E27FC236}">
                <a16:creationId xmlns:a16="http://schemas.microsoft.com/office/drawing/2014/main" id="{D421493C-A678-5B43-9965-4A21672D8B49}"/>
              </a:ext>
            </a:extLst>
          </p:cNvPr>
          <p:cNvSpPr/>
          <p:nvPr/>
        </p:nvSpPr>
        <p:spPr>
          <a:xfrm>
            <a:off x="1793729" y="4819663"/>
            <a:ext cx="1877939" cy="976745"/>
          </a:xfrm>
          <a:prstGeom prst="roundRect">
            <a:avLst>
              <a:gd name="adj" fmla="val 60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a:t>Nic</a:t>
            </a:r>
            <a:r>
              <a:rPr lang="en-US" dirty="0"/>
              <a:t> Buffer</a:t>
            </a:r>
          </a:p>
        </p:txBody>
      </p:sp>
      <p:cxnSp>
        <p:nvCxnSpPr>
          <p:cNvPr id="7" name="Straight Arrow Connector 6">
            <a:extLst>
              <a:ext uri="{FF2B5EF4-FFF2-40B4-BE49-F238E27FC236}">
                <a16:creationId xmlns:a16="http://schemas.microsoft.com/office/drawing/2014/main" id="{1D624E27-1C5D-8A42-9984-7FE5786F94E5}"/>
              </a:ext>
            </a:extLst>
          </p:cNvPr>
          <p:cNvCxnSpPr>
            <a:cxnSpLocks/>
          </p:cNvCxnSpPr>
          <p:nvPr/>
        </p:nvCxnSpPr>
        <p:spPr>
          <a:xfrm flipH="1">
            <a:off x="3798277" y="5326618"/>
            <a:ext cx="1491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94D792B5-ADDD-734B-8F58-A7BD8BE86DF2}"/>
              </a:ext>
            </a:extLst>
          </p:cNvPr>
          <p:cNvSpPr/>
          <p:nvPr/>
        </p:nvSpPr>
        <p:spPr>
          <a:xfrm>
            <a:off x="1790161" y="2153732"/>
            <a:ext cx="1877939"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sp>
        <p:nvSpPr>
          <p:cNvPr id="10" name="TextBox 9">
            <a:extLst>
              <a:ext uri="{FF2B5EF4-FFF2-40B4-BE49-F238E27FC236}">
                <a16:creationId xmlns:a16="http://schemas.microsoft.com/office/drawing/2014/main" id="{C4679D0F-FFD9-CE43-AFBD-0FB76A04C15D}"/>
              </a:ext>
            </a:extLst>
          </p:cNvPr>
          <p:cNvSpPr txBox="1"/>
          <p:nvPr/>
        </p:nvSpPr>
        <p:spPr>
          <a:xfrm>
            <a:off x="5641146" y="5148775"/>
            <a:ext cx="1139482" cy="369332"/>
          </a:xfrm>
          <a:prstGeom prst="rect">
            <a:avLst/>
          </a:prstGeom>
          <a:noFill/>
        </p:spPr>
        <p:txBody>
          <a:bodyPr wrap="square" rtlCol="0">
            <a:spAutoFit/>
          </a:bodyPr>
          <a:lstStyle/>
          <a:p>
            <a:r>
              <a:rPr lang="en-US" dirty="0"/>
              <a:t>network</a:t>
            </a:r>
          </a:p>
        </p:txBody>
      </p:sp>
      <p:cxnSp>
        <p:nvCxnSpPr>
          <p:cNvPr id="11" name="Straight Arrow Connector 10">
            <a:extLst>
              <a:ext uri="{FF2B5EF4-FFF2-40B4-BE49-F238E27FC236}">
                <a16:creationId xmlns:a16="http://schemas.microsoft.com/office/drawing/2014/main" id="{18F8494D-F3EF-C24C-8F17-BE428CA9EF26}"/>
              </a:ext>
            </a:extLst>
          </p:cNvPr>
          <p:cNvCxnSpPr>
            <a:cxnSpLocks/>
            <a:endCxn id="14" idx="2"/>
          </p:cNvCxnSpPr>
          <p:nvPr/>
        </p:nvCxnSpPr>
        <p:spPr>
          <a:xfrm flipV="1">
            <a:off x="2729132" y="4533780"/>
            <a:ext cx="0" cy="285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4854F7BE-E56E-014E-B06A-D25D07D33C5F}"/>
              </a:ext>
            </a:extLst>
          </p:cNvPr>
          <p:cNvSpPr/>
          <p:nvPr/>
        </p:nvSpPr>
        <p:spPr>
          <a:xfrm>
            <a:off x="1790162" y="3557035"/>
            <a:ext cx="1877939" cy="976745"/>
          </a:xfrm>
          <a:prstGeom prst="roundRect">
            <a:avLst>
              <a:gd name="adj" fmla="val 602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Kernel Buffer</a:t>
            </a:r>
          </a:p>
        </p:txBody>
      </p:sp>
      <p:cxnSp>
        <p:nvCxnSpPr>
          <p:cNvPr id="16" name="Straight Arrow Connector 15">
            <a:extLst>
              <a:ext uri="{FF2B5EF4-FFF2-40B4-BE49-F238E27FC236}">
                <a16:creationId xmlns:a16="http://schemas.microsoft.com/office/drawing/2014/main" id="{BF9A30DE-0BDD-E549-A835-114BF062C2DA}"/>
              </a:ext>
            </a:extLst>
          </p:cNvPr>
          <p:cNvCxnSpPr>
            <a:cxnSpLocks/>
          </p:cNvCxnSpPr>
          <p:nvPr/>
        </p:nvCxnSpPr>
        <p:spPr>
          <a:xfrm flipV="1">
            <a:off x="2698653" y="3158613"/>
            <a:ext cx="0" cy="364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4747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75E2A-27EC-E047-9A14-3E6A2E3AAA8C}"/>
              </a:ext>
            </a:extLst>
          </p:cNvPr>
          <p:cNvSpPr>
            <a:spLocks noGrp="1"/>
          </p:cNvSpPr>
          <p:nvPr>
            <p:ph type="title"/>
          </p:nvPr>
        </p:nvSpPr>
        <p:spPr/>
        <p:txBody>
          <a:bodyPr/>
          <a:lstStyle/>
          <a:p>
            <a:r>
              <a:rPr lang="en-US" dirty="0"/>
              <a:t>TCP Congestion Control - 2</a:t>
            </a:r>
          </a:p>
        </p:txBody>
      </p:sp>
      <p:sp>
        <p:nvSpPr>
          <p:cNvPr id="5" name="Content Placeholder 4">
            <a:extLst>
              <a:ext uri="{FF2B5EF4-FFF2-40B4-BE49-F238E27FC236}">
                <a16:creationId xmlns:a16="http://schemas.microsoft.com/office/drawing/2014/main" id="{FC6BE8BF-D75D-264F-BD55-5855A215FF1B}"/>
              </a:ext>
            </a:extLst>
          </p:cNvPr>
          <p:cNvSpPr>
            <a:spLocks noGrp="1"/>
          </p:cNvSpPr>
          <p:nvPr>
            <p:ph idx="1"/>
          </p:nvPr>
        </p:nvSpPr>
        <p:spPr/>
        <p:txBody>
          <a:bodyPr>
            <a:normAutofit fontScale="77500" lnSpcReduction="20000"/>
          </a:bodyPr>
          <a:lstStyle/>
          <a:p>
            <a:r>
              <a:rPr lang="en-US" dirty="0"/>
              <a:t>Two full-duplex endpoints are sending and receiving concurrently.</a:t>
            </a:r>
          </a:p>
          <a:p>
            <a:r>
              <a:rPr lang="en-US" dirty="0"/>
              <a:t>Sender sends a “</a:t>
            </a:r>
            <a:r>
              <a:rPr lang="en-US" dirty="0" err="1"/>
              <a:t>rwindow</a:t>
            </a:r>
            <a:r>
              <a:rPr lang="en-US" dirty="0"/>
              <a:t>” (</a:t>
            </a:r>
            <a:r>
              <a:rPr lang="en-US" dirty="0" err="1"/>
              <a:t>tcp</a:t>
            </a:r>
            <a:r>
              <a:rPr lang="en-US" dirty="0"/>
              <a:t> segment) and maintains internal “</a:t>
            </a:r>
            <a:r>
              <a:rPr lang="en-US" dirty="0" err="1"/>
              <a:t>cwindow</a:t>
            </a:r>
            <a:r>
              <a:rPr lang="en-US" dirty="0"/>
              <a:t>” (per session).</a:t>
            </a:r>
          </a:p>
          <a:p>
            <a:pPr lvl="1"/>
            <a:r>
              <a:rPr lang="en-US" dirty="0" err="1"/>
              <a:t>rwind</a:t>
            </a:r>
            <a:r>
              <a:rPr lang="en-US" dirty="0"/>
              <a:t>: How many bytes I am willing to receive </a:t>
            </a:r>
          </a:p>
          <a:p>
            <a:pPr lvl="1"/>
            <a:r>
              <a:rPr lang="en-US" dirty="0" err="1"/>
              <a:t>cwind</a:t>
            </a:r>
            <a:r>
              <a:rPr lang="en-US" dirty="0"/>
              <a:t>: calculated..</a:t>
            </a:r>
          </a:p>
          <a:p>
            <a:r>
              <a:rPr lang="en-US" dirty="0" err="1"/>
              <a:t>cwind</a:t>
            </a:r>
            <a:r>
              <a:rPr lang="en-US" dirty="0"/>
              <a:t> calculation (Old Tahoe)</a:t>
            </a:r>
          </a:p>
          <a:p>
            <a:pPr lvl="1"/>
            <a:r>
              <a:rPr lang="en-US" dirty="0"/>
              <a:t>Start with: MSS, with every </a:t>
            </a:r>
            <a:r>
              <a:rPr lang="en-US" dirty="0" err="1"/>
              <a:t>ack</a:t>
            </a:r>
            <a:r>
              <a:rPr lang="en-US" dirty="0"/>
              <a:t> add one-</a:t>
            </a:r>
            <a:r>
              <a:rPr lang="en-US" dirty="0" err="1"/>
              <a:t>mss</a:t>
            </a:r>
            <a:endParaRPr lang="en-US" dirty="0"/>
          </a:p>
          <a:p>
            <a:pPr lvl="1"/>
            <a:r>
              <a:rPr lang="en-US" dirty="0"/>
              <a:t>After “slow start”, </a:t>
            </a:r>
            <a:r>
              <a:rPr lang="en-US" dirty="0" err="1"/>
              <a:t>i.e</a:t>
            </a:r>
            <a:r>
              <a:rPr lang="en-US" dirty="0"/>
              <a:t> reached a threshold (congestion avoidance): </a:t>
            </a:r>
            <a:r>
              <a:rPr lang="en-US" dirty="0" err="1"/>
              <a:t>cwnd</a:t>
            </a:r>
            <a:r>
              <a:rPr lang="en-US" dirty="0"/>
              <a:t> = </a:t>
            </a:r>
            <a:r>
              <a:rPr lang="en-US" dirty="0" err="1"/>
              <a:t>cwnd</a:t>
            </a:r>
            <a:r>
              <a:rPr lang="en-US" dirty="0"/>
              <a:t> + MSS /</a:t>
            </a:r>
            <a:r>
              <a:rPr lang="en-US" dirty="0" err="1"/>
              <a:t>cwnd</a:t>
            </a:r>
            <a:r>
              <a:rPr lang="en-US" dirty="0"/>
              <a:t> </a:t>
            </a:r>
          </a:p>
          <a:p>
            <a:pPr lvl="1"/>
            <a:r>
              <a:rPr lang="en-US" dirty="0"/>
              <a:t>When congested (retransmission || packet loss):</a:t>
            </a:r>
          </a:p>
          <a:p>
            <a:pPr lvl="2"/>
            <a:r>
              <a:rPr lang="en-US" dirty="0"/>
              <a:t>Threshold= 0.5 * </a:t>
            </a:r>
            <a:r>
              <a:rPr lang="en-US" dirty="0" err="1"/>
              <a:t>cwind</a:t>
            </a:r>
            <a:endParaRPr lang="en-US" dirty="0"/>
          </a:p>
          <a:p>
            <a:pPr lvl="2"/>
            <a:r>
              <a:rPr lang="en-US" dirty="0" err="1"/>
              <a:t>Cwind</a:t>
            </a:r>
            <a:r>
              <a:rPr lang="en-US" dirty="0"/>
              <a:t>=</a:t>
            </a:r>
            <a:r>
              <a:rPr lang="en-US" dirty="0" err="1"/>
              <a:t>mss</a:t>
            </a:r>
            <a:endParaRPr lang="en-US" dirty="0"/>
          </a:p>
          <a:p>
            <a:pPr lvl="2"/>
            <a:r>
              <a:rPr lang="en-US" dirty="0"/>
              <a:t>Go back to slow start</a:t>
            </a:r>
          </a:p>
          <a:p>
            <a:r>
              <a:rPr lang="en-US" dirty="0"/>
              <a:t>Not so New world: cubic (</a:t>
            </a:r>
            <a:r>
              <a:rPr lang="en-US" dirty="0">
                <a:hlinkClick r:id="rId3"/>
              </a:rPr>
              <a:t>https://github.com/torvalds/linux/blob/master/net/ipv4/tcp_cubic.c</a:t>
            </a:r>
            <a:r>
              <a:rPr lang="en-US" dirty="0"/>
              <a:t>)</a:t>
            </a:r>
          </a:p>
          <a:p>
            <a:r>
              <a:rPr lang="en-US" dirty="0"/>
              <a:t>New world: Google’s BBR (</a:t>
            </a:r>
            <a:r>
              <a:rPr lang="en-US" dirty="0">
                <a:hlinkClick r:id="rId4"/>
              </a:rPr>
              <a:t>https://github.com/google/bbr</a:t>
            </a:r>
            <a:r>
              <a:rPr lang="en-US" dirty="0"/>
              <a:t>)</a:t>
            </a:r>
          </a:p>
          <a:p>
            <a:endParaRPr lang="en-US" dirty="0"/>
          </a:p>
        </p:txBody>
      </p:sp>
    </p:spTree>
    <p:extLst>
      <p:ext uri="{BB962C8B-B14F-4D97-AF65-F5344CB8AC3E}">
        <p14:creationId xmlns:p14="http://schemas.microsoft.com/office/powerpoint/2010/main" val="954720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8973-B7DD-164A-8D5E-36808BDB52D7}"/>
              </a:ext>
            </a:extLst>
          </p:cNvPr>
          <p:cNvSpPr>
            <a:spLocks noGrp="1"/>
          </p:cNvSpPr>
          <p:nvPr>
            <p:ph type="title"/>
          </p:nvPr>
        </p:nvSpPr>
        <p:spPr/>
        <p:txBody>
          <a:bodyPr/>
          <a:lstStyle/>
          <a:p>
            <a:r>
              <a:rPr lang="en-US" dirty="0"/>
              <a:t>What we have covered so far</a:t>
            </a:r>
          </a:p>
        </p:txBody>
      </p:sp>
      <p:sp>
        <p:nvSpPr>
          <p:cNvPr id="3" name="Content Placeholder 2">
            <a:extLst>
              <a:ext uri="{FF2B5EF4-FFF2-40B4-BE49-F238E27FC236}">
                <a16:creationId xmlns:a16="http://schemas.microsoft.com/office/drawing/2014/main" id="{3A7979AD-434C-664E-96F4-2E0653B07387}"/>
              </a:ext>
            </a:extLst>
          </p:cNvPr>
          <p:cNvSpPr>
            <a:spLocks noGrp="1"/>
          </p:cNvSpPr>
          <p:nvPr>
            <p:ph idx="1"/>
          </p:nvPr>
        </p:nvSpPr>
        <p:spPr/>
        <p:txBody>
          <a:bodyPr/>
          <a:lstStyle/>
          <a:p>
            <a:r>
              <a:rPr lang="en-US" dirty="0"/>
              <a:t>So you want to send “a buffer“ across two processes?</a:t>
            </a:r>
          </a:p>
          <a:p>
            <a:pPr lvl="1"/>
            <a:r>
              <a:rPr lang="en-US" dirty="0"/>
              <a:t>Transmission + Addressing Protocols</a:t>
            </a:r>
          </a:p>
          <a:p>
            <a:pPr lvl="1"/>
            <a:r>
              <a:rPr lang="en-US" dirty="0"/>
              <a:t>Basic Routing + Switching</a:t>
            </a:r>
          </a:p>
          <a:p>
            <a:r>
              <a:rPr lang="en-US" dirty="0"/>
              <a:t>Things we purposefully didn’t cover</a:t>
            </a:r>
          </a:p>
          <a:p>
            <a:pPr lvl="1"/>
            <a:r>
              <a:rPr lang="en-US" dirty="0"/>
              <a:t>L3 switch + VLANS</a:t>
            </a:r>
          </a:p>
          <a:p>
            <a:pPr lvl="1"/>
            <a:r>
              <a:rPr lang="en-US" dirty="0"/>
              <a:t>Glossed over Multicast + broadcast</a:t>
            </a:r>
          </a:p>
          <a:p>
            <a:r>
              <a:rPr lang="en-US" dirty="0"/>
              <a:t>Part-2:</a:t>
            </a:r>
          </a:p>
          <a:p>
            <a:pPr lvl="1"/>
            <a:r>
              <a:rPr lang="en-US" dirty="0"/>
              <a:t>Traffic filtering, shaping, and tunneling</a:t>
            </a:r>
          </a:p>
          <a:p>
            <a:pPr lvl="1"/>
            <a:endParaRPr lang="en-US" dirty="0"/>
          </a:p>
          <a:p>
            <a:pPr marL="457200" lvl="1"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2720154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4A073-E173-F144-9687-6870FA4C1DFB}"/>
              </a:ext>
            </a:extLst>
          </p:cNvPr>
          <p:cNvSpPr>
            <a:spLocks noGrp="1"/>
          </p:cNvSpPr>
          <p:nvPr>
            <p:ph type="title"/>
          </p:nvPr>
        </p:nvSpPr>
        <p:spPr/>
        <p:txBody>
          <a:bodyPr/>
          <a:lstStyle/>
          <a:p>
            <a:r>
              <a:rPr lang="en-US" dirty="0"/>
              <a:t>Unlearn.. learn</a:t>
            </a:r>
          </a:p>
        </p:txBody>
      </p:sp>
      <p:pic>
        <p:nvPicPr>
          <p:cNvPr id="4" name="Content Placeholder 3">
            <a:extLst>
              <a:ext uri="{FF2B5EF4-FFF2-40B4-BE49-F238E27FC236}">
                <a16:creationId xmlns:a16="http://schemas.microsoft.com/office/drawing/2014/main" id="{B197FB70-B112-9545-8738-34F9B08ED73E}"/>
              </a:ext>
            </a:extLst>
          </p:cNvPr>
          <p:cNvPicPr>
            <a:picLocks noGrp="1" noChangeAspect="1"/>
          </p:cNvPicPr>
          <p:nvPr>
            <p:ph idx="1"/>
          </p:nvPr>
        </p:nvPicPr>
        <p:blipFill>
          <a:blip r:embed="rId2"/>
          <a:stretch>
            <a:fillRect/>
          </a:stretch>
        </p:blipFill>
        <p:spPr>
          <a:xfrm>
            <a:off x="2286000" y="2001044"/>
            <a:ext cx="7620000" cy="4000500"/>
          </a:xfrm>
          <a:prstGeom prst="rect">
            <a:avLst/>
          </a:prstGeom>
        </p:spPr>
      </p:pic>
    </p:spTree>
    <p:extLst>
      <p:ext uri="{BB962C8B-B14F-4D97-AF65-F5344CB8AC3E}">
        <p14:creationId xmlns:p14="http://schemas.microsoft.com/office/powerpoint/2010/main" val="2529593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C8CA7A-D7C7-6F42-8FE8-ACB9550ACBC6}"/>
              </a:ext>
            </a:extLst>
          </p:cNvPr>
          <p:cNvSpPr>
            <a:spLocks noGrp="1"/>
          </p:cNvSpPr>
          <p:nvPr>
            <p:ph type="title"/>
          </p:nvPr>
        </p:nvSpPr>
        <p:spPr/>
        <p:txBody>
          <a:bodyPr>
            <a:normAutofit/>
          </a:bodyPr>
          <a:lstStyle/>
          <a:p>
            <a:r>
              <a:rPr lang="en-US" dirty="0"/>
              <a:t>Challenge: </a:t>
            </a:r>
            <a:br>
              <a:rPr lang="en-US" dirty="0"/>
            </a:br>
            <a:r>
              <a:rPr lang="en-US" dirty="0"/>
              <a:t>- Computer 1: ”Hello”</a:t>
            </a:r>
            <a:br>
              <a:rPr lang="en-US" dirty="0"/>
            </a:br>
            <a:r>
              <a:rPr lang="en-US" dirty="0"/>
              <a:t>- Computer 2: “Hello, World!”</a:t>
            </a:r>
          </a:p>
        </p:txBody>
      </p:sp>
      <p:sp>
        <p:nvSpPr>
          <p:cNvPr id="5" name="Text Placeholder 4">
            <a:extLst>
              <a:ext uri="{FF2B5EF4-FFF2-40B4-BE49-F238E27FC236}">
                <a16:creationId xmlns:a16="http://schemas.microsoft.com/office/drawing/2014/main" id="{845FBFF3-4AEA-094C-A5E8-8DD2DBE732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844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1DED59-B6B6-074B-A1B0-15D365237F88}"/>
              </a:ext>
            </a:extLst>
          </p:cNvPr>
          <p:cNvPicPr>
            <a:picLocks noChangeAspect="1"/>
          </p:cNvPicPr>
          <p:nvPr/>
        </p:nvPicPr>
        <p:blipFill>
          <a:blip r:embed="rId3"/>
          <a:stretch>
            <a:fillRect/>
          </a:stretch>
        </p:blipFill>
        <p:spPr>
          <a:xfrm>
            <a:off x="2603715" y="4487463"/>
            <a:ext cx="1021168" cy="929462"/>
          </a:xfrm>
          <a:prstGeom prst="rect">
            <a:avLst/>
          </a:prstGeom>
        </p:spPr>
      </p:pic>
      <p:pic>
        <p:nvPicPr>
          <p:cNvPr id="6" name="Picture 5">
            <a:extLst>
              <a:ext uri="{FF2B5EF4-FFF2-40B4-BE49-F238E27FC236}">
                <a16:creationId xmlns:a16="http://schemas.microsoft.com/office/drawing/2014/main" id="{524B489A-06A6-FA45-B40D-3EE54EDFA9D3}"/>
              </a:ext>
            </a:extLst>
          </p:cNvPr>
          <p:cNvPicPr>
            <a:picLocks noChangeAspect="1"/>
          </p:cNvPicPr>
          <p:nvPr/>
        </p:nvPicPr>
        <p:blipFill>
          <a:blip r:embed="rId4"/>
          <a:stretch>
            <a:fillRect/>
          </a:stretch>
        </p:blipFill>
        <p:spPr>
          <a:xfrm>
            <a:off x="7937972" y="4487463"/>
            <a:ext cx="646583" cy="929462"/>
          </a:xfrm>
          <a:prstGeom prst="rect">
            <a:avLst/>
          </a:prstGeom>
        </p:spPr>
      </p:pic>
      <p:cxnSp>
        <p:nvCxnSpPr>
          <p:cNvPr id="9" name="Straight Arrow Connector 8">
            <a:extLst>
              <a:ext uri="{FF2B5EF4-FFF2-40B4-BE49-F238E27FC236}">
                <a16:creationId xmlns:a16="http://schemas.microsoft.com/office/drawing/2014/main" id="{A1B8FA2F-9546-5C40-BA3A-FA132B8A4204}"/>
              </a:ext>
            </a:extLst>
          </p:cNvPr>
          <p:cNvCxnSpPr/>
          <p:nvPr/>
        </p:nvCxnSpPr>
        <p:spPr>
          <a:xfrm>
            <a:off x="3906983" y="5078835"/>
            <a:ext cx="36853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3E7CBFB-BDB1-B84D-83AB-A4C2EC64DE0C}"/>
              </a:ext>
            </a:extLst>
          </p:cNvPr>
          <p:cNvCxnSpPr>
            <a:cxnSpLocks/>
          </p:cNvCxnSpPr>
          <p:nvPr/>
        </p:nvCxnSpPr>
        <p:spPr>
          <a:xfrm flipH="1">
            <a:off x="3906983" y="5291705"/>
            <a:ext cx="36853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BF97CAE-7643-5B45-AE77-1C262DCB8E9D}"/>
              </a:ext>
            </a:extLst>
          </p:cNvPr>
          <p:cNvSpPr txBox="1"/>
          <p:nvPr/>
        </p:nvSpPr>
        <p:spPr>
          <a:xfrm>
            <a:off x="8167611" y="5454788"/>
            <a:ext cx="649537" cy="369332"/>
          </a:xfrm>
          <a:prstGeom prst="rect">
            <a:avLst/>
          </a:prstGeom>
          <a:noFill/>
        </p:spPr>
        <p:txBody>
          <a:bodyPr wrap="none" rtlCol="0">
            <a:spAutoFit/>
          </a:bodyPr>
          <a:lstStyle/>
          <a:p>
            <a:r>
              <a:rPr lang="en-US" dirty="0" err="1"/>
              <a:t>nic</a:t>
            </a:r>
            <a:r>
              <a:rPr lang="en-US" dirty="0"/>
              <a:t>-b</a:t>
            </a:r>
          </a:p>
        </p:txBody>
      </p:sp>
      <p:sp>
        <p:nvSpPr>
          <p:cNvPr id="17" name="TextBox 16">
            <a:extLst>
              <a:ext uri="{FF2B5EF4-FFF2-40B4-BE49-F238E27FC236}">
                <a16:creationId xmlns:a16="http://schemas.microsoft.com/office/drawing/2014/main" id="{19E0A120-7E47-5A46-8D84-587E405864F4}"/>
              </a:ext>
            </a:extLst>
          </p:cNvPr>
          <p:cNvSpPr txBox="1"/>
          <p:nvPr/>
        </p:nvSpPr>
        <p:spPr>
          <a:xfrm>
            <a:off x="2789530" y="5454788"/>
            <a:ext cx="649537" cy="369332"/>
          </a:xfrm>
          <a:prstGeom prst="rect">
            <a:avLst/>
          </a:prstGeom>
          <a:noFill/>
        </p:spPr>
        <p:txBody>
          <a:bodyPr wrap="none" rtlCol="0">
            <a:spAutoFit/>
          </a:bodyPr>
          <a:lstStyle/>
          <a:p>
            <a:r>
              <a:rPr lang="en-US" dirty="0" err="1"/>
              <a:t>nic</a:t>
            </a:r>
            <a:r>
              <a:rPr lang="en-US" dirty="0"/>
              <a:t>-a</a:t>
            </a:r>
          </a:p>
        </p:txBody>
      </p:sp>
      <p:pic>
        <p:nvPicPr>
          <p:cNvPr id="19" name="Picture 18">
            <a:extLst>
              <a:ext uri="{FF2B5EF4-FFF2-40B4-BE49-F238E27FC236}">
                <a16:creationId xmlns:a16="http://schemas.microsoft.com/office/drawing/2014/main" id="{938CC029-CF38-F743-8A09-FE76C2FD09FB}"/>
              </a:ext>
            </a:extLst>
          </p:cNvPr>
          <p:cNvPicPr>
            <a:picLocks noChangeAspect="1"/>
          </p:cNvPicPr>
          <p:nvPr/>
        </p:nvPicPr>
        <p:blipFill>
          <a:blip r:embed="rId5"/>
          <a:stretch>
            <a:fillRect/>
          </a:stretch>
        </p:blipFill>
        <p:spPr>
          <a:xfrm>
            <a:off x="4225637" y="1104489"/>
            <a:ext cx="2965236" cy="2223927"/>
          </a:xfrm>
          <a:prstGeom prst="rect">
            <a:avLst/>
          </a:prstGeom>
        </p:spPr>
      </p:pic>
    </p:spTree>
    <p:extLst>
      <p:ext uri="{BB962C8B-B14F-4D97-AF65-F5344CB8AC3E}">
        <p14:creationId xmlns:p14="http://schemas.microsoft.com/office/powerpoint/2010/main" val="2223460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A3056D-1FA3-DE40-9074-03B16EF98157}"/>
              </a:ext>
            </a:extLst>
          </p:cNvPr>
          <p:cNvPicPr>
            <a:picLocks noChangeAspect="1"/>
          </p:cNvPicPr>
          <p:nvPr/>
        </p:nvPicPr>
        <p:blipFill>
          <a:blip r:embed="rId3"/>
          <a:stretch>
            <a:fillRect/>
          </a:stretch>
        </p:blipFill>
        <p:spPr>
          <a:xfrm>
            <a:off x="1703300" y="2496581"/>
            <a:ext cx="635000" cy="520700"/>
          </a:xfrm>
          <a:prstGeom prst="rect">
            <a:avLst/>
          </a:prstGeom>
        </p:spPr>
      </p:pic>
      <p:sp>
        <p:nvSpPr>
          <p:cNvPr id="5" name="TextBox 4">
            <a:extLst>
              <a:ext uri="{FF2B5EF4-FFF2-40B4-BE49-F238E27FC236}">
                <a16:creationId xmlns:a16="http://schemas.microsoft.com/office/drawing/2014/main" id="{C953F2EF-3846-5F42-9C32-65D9701DEC12}"/>
              </a:ext>
            </a:extLst>
          </p:cNvPr>
          <p:cNvSpPr txBox="1"/>
          <p:nvPr/>
        </p:nvSpPr>
        <p:spPr>
          <a:xfrm>
            <a:off x="1777712" y="3266175"/>
            <a:ext cx="328936" cy="369332"/>
          </a:xfrm>
          <a:prstGeom prst="rect">
            <a:avLst/>
          </a:prstGeom>
          <a:noFill/>
        </p:spPr>
        <p:txBody>
          <a:bodyPr wrap="none" rtlCol="0">
            <a:spAutoFit/>
          </a:bodyPr>
          <a:lstStyle/>
          <a:p>
            <a:r>
              <a:rPr lang="en-US" dirty="0"/>
              <a:t>H</a:t>
            </a:r>
          </a:p>
        </p:txBody>
      </p:sp>
      <p:pic>
        <p:nvPicPr>
          <p:cNvPr id="6" name="Picture 5">
            <a:extLst>
              <a:ext uri="{FF2B5EF4-FFF2-40B4-BE49-F238E27FC236}">
                <a16:creationId xmlns:a16="http://schemas.microsoft.com/office/drawing/2014/main" id="{6ACD67E1-BABE-654A-8E37-123A1A00A6CB}"/>
              </a:ext>
            </a:extLst>
          </p:cNvPr>
          <p:cNvPicPr>
            <a:picLocks noChangeAspect="1"/>
          </p:cNvPicPr>
          <p:nvPr/>
        </p:nvPicPr>
        <p:blipFill>
          <a:blip r:embed="rId4"/>
          <a:stretch>
            <a:fillRect/>
          </a:stretch>
        </p:blipFill>
        <p:spPr>
          <a:xfrm>
            <a:off x="2220608" y="2513669"/>
            <a:ext cx="635000" cy="520700"/>
          </a:xfrm>
          <a:prstGeom prst="rect">
            <a:avLst/>
          </a:prstGeom>
        </p:spPr>
      </p:pic>
      <p:sp>
        <p:nvSpPr>
          <p:cNvPr id="7" name="TextBox 6">
            <a:extLst>
              <a:ext uri="{FF2B5EF4-FFF2-40B4-BE49-F238E27FC236}">
                <a16:creationId xmlns:a16="http://schemas.microsoft.com/office/drawing/2014/main" id="{048256C8-BAD5-5344-B9AF-45B4673C046E}"/>
              </a:ext>
            </a:extLst>
          </p:cNvPr>
          <p:cNvSpPr txBox="1"/>
          <p:nvPr/>
        </p:nvSpPr>
        <p:spPr>
          <a:xfrm>
            <a:off x="3129571" y="3248080"/>
            <a:ext cx="282450" cy="369332"/>
          </a:xfrm>
          <a:prstGeom prst="rect">
            <a:avLst/>
          </a:prstGeom>
          <a:noFill/>
        </p:spPr>
        <p:txBody>
          <a:bodyPr wrap="none" rtlCol="0">
            <a:spAutoFit/>
          </a:bodyPr>
          <a:lstStyle/>
          <a:p>
            <a:r>
              <a:rPr lang="en-US" dirty="0"/>
              <a:t>L</a:t>
            </a:r>
          </a:p>
        </p:txBody>
      </p:sp>
      <p:pic>
        <p:nvPicPr>
          <p:cNvPr id="8" name="Picture 7">
            <a:extLst>
              <a:ext uri="{FF2B5EF4-FFF2-40B4-BE49-F238E27FC236}">
                <a16:creationId xmlns:a16="http://schemas.microsoft.com/office/drawing/2014/main" id="{26E77340-C5A4-DA4E-AED9-BAF39BB786CA}"/>
              </a:ext>
            </a:extLst>
          </p:cNvPr>
          <p:cNvPicPr>
            <a:picLocks noChangeAspect="1"/>
          </p:cNvPicPr>
          <p:nvPr/>
        </p:nvPicPr>
        <p:blipFill>
          <a:blip r:embed="rId5"/>
          <a:stretch>
            <a:fillRect/>
          </a:stretch>
        </p:blipFill>
        <p:spPr>
          <a:xfrm>
            <a:off x="2960509" y="2495659"/>
            <a:ext cx="635000" cy="520700"/>
          </a:xfrm>
          <a:prstGeom prst="rect">
            <a:avLst/>
          </a:prstGeom>
        </p:spPr>
      </p:pic>
      <p:sp>
        <p:nvSpPr>
          <p:cNvPr id="9" name="TextBox 8">
            <a:extLst>
              <a:ext uri="{FF2B5EF4-FFF2-40B4-BE49-F238E27FC236}">
                <a16:creationId xmlns:a16="http://schemas.microsoft.com/office/drawing/2014/main" id="{72E5AE42-39EB-FC4E-96A7-795F12F01B2E}"/>
              </a:ext>
            </a:extLst>
          </p:cNvPr>
          <p:cNvSpPr txBox="1"/>
          <p:nvPr/>
        </p:nvSpPr>
        <p:spPr>
          <a:xfrm>
            <a:off x="2526193" y="3239586"/>
            <a:ext cx="296876" cy="369332"/>
          </a:xfrm>
          <a:prstGeom prst="rect">
            <a:avLst/>
          </a:prstGeom>
          <a:noFill/>
        </p:spPr>
        <p:txBody>
          <a:bodyPr wrap="none" rtlCol="0">
            <a:spAutoFit/>
          </a:bodyPr>
          <a:lstStyle/>
          <a:p>
            <a:r>
              <a:rPr lang="en-US" dirty="0"/>
              <a:t>E</a:t>
            </a:r>
          </a:p>
        </p:txBody>
      </p:sp>
      <p:sp>
        <p:nvSpPr>
          <p:cNvPr id="11" name="TextBox 10">
            <a:extLst>
              <a:ext uri="{FF2B5EF4-FFF2-40B4-BE49-F238E27FC236}">
                <a16:creationId xmlns:a16="http://schemas.microsoft.com/office/drawing/2014/main" id="{F8E5CB8D-A6E9-EE42-9512-21A3C2D290C0}"/>
              </a:ext>
            </a:extLst>
          </p:cNvPr>
          <p:cNvSpPr txBox="1"/>
          <p:nvPr/>
        </p:nvSpPr>
        <p:spPr>
          <a:xfrm>
            <a:off x="3983954" y="3242783"/>
            <a:ext cx="282450" cy="369332"/>
          </a:xfrm>
          <a:prstGeom prst="rect">
            <a:avLst/>
          </a:prstGeom>
          <a:noFill/>
        </p:spPr>
        <p:txBody>
          <a:bodyPr wrap="none" rtlCol="0">
            <a:spAutoFit/>
          </a:bodyPr>
          <a:lstStyle/>
          <a:p>
            <a:r>
              <a:rPr lang="en-US" dirty="0"/>
              <a:t>L</a:t>
            </a:r>
          </a:p>
        </p:txBody>
      </p:sp>
      <p:pic>
        <p:nvPicPr>
          <p:cNvPr id="12" name="Picture 11">
            <a:extLst>
              <a:ext uri="{FF2B5EF4-FFF2-40B4-BE49-F238E27FC236}">
                <a16:creationId xmlns:a16="http://schemas.microsoft.com/office/drawing/2014/main" id="{8F9E09D0-74D9-A24E-8AB8-D38DFA1E221F}"/>
              </a:ext>
            </a:extLst>
          </p:cNvPr>
          <p:cNvPicPr>
            <a:picLocks noChangeAspect="1"/>
          </p:cNvPicPr>
          <p:nvPr/>
        </p:nvPicPr>
        <p:blipFill>
          <a:blip r:embed="rId5"/>
          <a:stretch>
            <a:fillRect/>
          </a:stretch>
        </p:blipFill>
        <p:spPr>
          <a:xfrm>
            <a:off x="3814892" y="2516866"/>
            <a:ext cx="635000" cy="520700"/>
          </a:xfrm>
          <a:prstGeom prst="rect">
            <a:avLst/>
          </a:prstGeom>
        </p:spPr>
      </p:pic>
      <p:pic>
        <p:nvPicPr>
          <p:cNvPr id="13" name="Picture 12">
            <a:extLst>
              <a:ext uri="{FF2B5EF4-FFF2-40B4-BE49-F238E27FC236}">
                <a16:creationId xmlns:a16="http://schemas.microsoft.com/office/drawing/2014/main" id="{86954E35-F3A4-2D4E-B128-97234E5F9207}"/>
              </a:ext>
            </a:extLst>
          </p:cNvPr>
          <p:cNvPicPr>
            <a:picLocks noChangeAspect="1"/>
          </p:cNvPicPr>
          <p:nvPr/>
        </p:nvPicPr>
        <p:blipFill>
          <a:blip r:embed="rId6"/>
          <a:stretch>
            <a:fillRect/>
          </a:stretch>
        </p:blipFill>
        <p:spPr>
          <a:xfrm>
            <a:off x="4833866" y="2553510"/>
            <a:ext cx="635000" cy="520700"/>
          </a:xfrm>
          <a:prstGeom prst="rect">
            <a:avLst/>
          </a:prstGeom>
        </p:spPr>
      </p:pic>
      <p:sp>
        <p:nvSpPr>
          <p:cNvPr id="14" name="TextBox 13">
            <a:extLst>
              <a:ext uri="{FF2B5EF4-FFF2-40B4-BE49-F238E27FC236}">
                <a16:creationId xmlns:a16="http://schemas.microsoft.com/office/drawing/2014/main" id="{62C328BE-3191-CE45-AFEB-E847BAF1946D}"/>
              </a:ext>
            </a:extLst>
          </p:cNvPr>
          <p:cNvSpPr txBox="1"/>
          <p:nvPr/>
        </p:nvSpPr>
        <p:spPr>
          <a:xfrm>
            <a:off x="4868916" y="3252923"/>
            <a:ext cx="336952" cy="369332"/>
          </a:xfrm>
          <a:prstGeom prst="rect">
            <a:avLst/>
          </a:prstGeom>
          <a:noFill/>
        </p:spPr>
        <p:txBody>
          <a:bodyPr wrap="none" rtlCol="0">
            <a:spAutoFit/>
          </a:bodyPr>
          <a:lstStyle/>
          <a:p>
            <a:r>
              <a:rPr lang="en-US" dirty="0"/>
              <a:t>O</a:t>
            </a:r>
          </a:p>
        </p:txBody>
      </p:sp>
      <p:pic>
        <p:nvPicPr>
          <p:cNvPr id="15" name="Picture 14">
            <a:extLst>
              <a:ext uri="{FF2B5EF4-FFF2-40B4-BE49-F238E27FC236}">
                <a16:creationId xmlns:a16="http://schemas.microsoft.com/office/drawing/2014/main" id="{8D1E4A3E-A062-1640-A3F3-CB33B241B70C}"/>
              </a:ext>
            </a:extLst>
          </p:cNvPr>
          <p:cNvPicPr>
            <a:picLocks noChangeAspect="1"/>
          </p:cNvPicPr>
          <p:nvPr/>
        </p:nvPicPr>
        <p:blipFill>
          <a:blip r:embed="rId7"/>
          <a:stretch>
            <a:fillRect/>
          </a:stretch>
        </p:blipFill>
        <p:spPr>
          <a:xfrm>
            <a:off x="5339426" y="2553510"/>
            <a:ext cx="635000" cy="520700"/>
          </a:xfrm>
          <a:prstGeom prst="rect">
            <a:avLst/>
          </a:prstGeom>
        </p:spPr>
      </p:pic>
      <p:pic>
        <p:nvPicPr>
          <p:cNvPr id="19" name="Picture 18">
            <a:extLst>
              <a:ext uri="{FF2B5EF4-FFF2-40B4-BE49-F238E27FC236}">
                <a16:creationId xmlns:a16="http://schemas.microsoft.com/office/drawing/2014/main" id="{39BFEA18-0C7E-E44F-9FBF-06C50ECC2C42}"/>
              </a:ext>
            </a:extLst>
          </p:cNvPr>
          <p:cNvPicPr>
            <a:picLocks noChangeAspect="1"/>
          </p:cNvPicPr>
          <p:nvPr/>
        </p:nvPicPr>
        <p:blipFill>
          <a:blip r:embed="rId6"/>
          <a:stretch>
            <a:fillRect/>
          </a:stretch>
        </p:blipFill>
        <p:spPr>
          <a:xfrm>
            <a:off x="7027450" y="2553510"/>
            <a:ext cx="635000" cy="520700"/>
          </a:xfrm>
          <a:prstGeom prst="rect">
            <a:avLst/>
          </a:prstGeom>
        </p:spPr>
      </p:pic>
      <p:sp>
        <p:nvSpPr>
          <p:cNvPr id="20" name="TextBox 19">
            <a:extLst>
              <a:ext uri="{FF2B5EF4-FFF2-40B4-BE49-F238E27FC236}">
                <a16:creationId xmlns:a16="http://schemas.microsoft.com/office/drawing/2014/main" id="{E07D681E-3EEB-7D45-96CB-0B87DEA51D5E}"/>
              </a:ext>
            </a:extLst>
          </p:cNvPr>
          <p:cNvSpPr txBox="1"/>
          <p:nvPr/>
        </p:nvSpPr>
        <p:spPr>
          <a:xfrm>
            <a:off x="7062500" y="3239671"/>
            <a:ext cx="336952" cy="369332"/>
          </a:xfrm>
          <a:prstGeom prst="rect">
            <a:avLst/>
          </a:prstGeom>
          <a:noFill/>
        </p:spPr>
        <p:txBody>
          <a:bodyPr wrap="none" rtlCol="0">
            <a:spAutoFit/>
          </a:bodyPr>
          <a:lstStyle/>
          <a:p>
            <a:r>
              <a:rPr lang="en-US" dirty="0"/>
              <a:t>O</a:t>
            </a:r>
          </a:p>
        </p:txBody>
      </p:sp>
      <p:pic>
        <p:nvPicPr>
          <p:cNvPr id="22" name="Picture 21">
            <a:extLst>
              <a:ext uri="{FF2B5EF4-FFF2-40B4-BE49-F238E27FC236}">
                <a16:creationId xmlns:a16="http://schemas.microsoft.com/office/drawing/2014/main" id="{6C9856AD-49B7-AE4B-8E6C-6A93DE6C3DEB}"/>
              </a:ext>
            </a:extLst>
          </p:cNvPr>
          <p:cNvPicPr>
            <a:picLocks noChangeAspect="1"/>
          </p:cNvPicPr>
          <p:nvPr/>
        </p:nvPicPr>
        <p:blipFill>
          <a:blip r:embed="rId5"/>
          <a:stretch>
            <a:fillRect/>
          </a:stretch>
        </p:blipFill>
        <p:spPr>
          <a:xfrm>
            <a:off x="8802898" y="2495659"/>
            <a:ext cx="635000" cy="520700"/>
          </a:xfrm>
          <a:prstGeom prst="rect">
            <a:avLst/>
          </a:prstGeom>
        </p:spPr>
      </p:pic>
      <p:pic>
        <p:nvPicPr>
          <p:cNvPr id="25" name="Picture 24">
            <a:extLst>
              <a:ext uri="{FF2B5EF4-FFF2-40B4-BE49-F238E27FC236}">
                <a16:creationId xmlns:a16="http://schemas.microsoft.com/office/drawing/2014/main" id="{BBE76821-BF60-6749-AE0E-0174923834FE}"/>
              </a:ext>
            </a:extLst>
          </p:cNvPr>
          <p:cNvPicPr>
            <a:picLocks noChangeAspect="1"/>
          </p:cNvPicPr>
          <p:nvPr/>
        </p:nvPicPr>
        <p:blipFill>
          <a:blip r:embed="rId8"/>
          <a:stretch>
            <a:fillRect/>
          </a:stretch>
        </p:blipFill>
        <p:spPr>
          <a:xfrm>
            <a:off x="9653747" y="2513669"/>
            <a:ext cx="635000" cy="520700"/>
          </a:xfrm>
          <a:prstGeom prst="rect">
            <a:avLst/>
          </a:prstGeom>
        </p:spPr>
      </p:pic>
      <p:sp>
        <p:nvSpPr>
          <p:cNvPr id="26" name="TextBox 25">
            <a:extLst>
              <a:ext uri="{FF2B5EF4-FFF2-40B4-BE49-F238E27FC236}">
                <a16:creationId xmlns:a16="http://schemas.microsoft.com/office/drawing/2014/main" id="{C47FC316-DF7C-9C4B-B012-9FD9547EB40D}"/>
              </a:ext>
            </a:extLst>
          </p:cNvPr>
          <p:cNvSpPr txBox="1"/>
          <p:nvPr/>
        </p:nvSpPr>
        <p:spPr>
          <a:xfrm>
            <a:off x="9802771" y="3240597"/>
            <a:ext cx="327334" cy="369332"/>
          </a:xfrm>
          <a:prstGeom prst="rect">
            <a:avLst/>
          </a:prstGeom>
          <a:noFill/>
        </p:spPr>
        <p:txBody>
          <a:bodyPr wrap="none" rtlCol="0">
            <a:spAutoFit/>
          </a:bodyPr>
          <a:lstStyle/>
          <a:p>
            <a:r>
              <a:rPr lang="en-US" dirty="0"/>
              <a:t>D</a:t>
            </a:r>
          </a:p>
        </p:txBody>
      </p:sp>
      <p:sp>
        <p:nvSpPr>
          <p:cNvPr id="27" name="TextBox 26">
            <a:extLst>
              <a:ext uri="{FF2B5EF4-FFF2-40B4-BE49-F238E27FC236}">
                <a16:creationId xmlns:a16="http://schemas.microsoft.com/office/drawing/2014/main" id="{EFC3BFBF-DF63-E149-9382-142DBE65836A}"/>
              </a:ext>
            </a:extLst>
          </p:cNvPr>
          <p:cNvSpPr txBox="1"/>
          <p:nvPr/>
        </p:nvSpPr>
        <p:spPr>
          <a:xfrm>
            <a:off x="8971436" y="3242783"/>
            <a:ext cx="282450" cy="369332"/>
          </a:xfrm>
          <a:prstGeom prst="rect">
            <a:avLst/>
          </a:prstGeom>
          <a:noFill/>
        </p:spPr>
        <p:txBody>
          <a:bodyPr wrap="none" rtlCol="0">
            <a:spAutoFit/>
          </a:bodyPr>
          <a:lstStyle/>
          <a:p>
            <a:r>
              <a:rPr lang="en-US" dirty="0"/>
              <a:t>L</a:t>
            </a:r>
          </a:p>
        </p:txBody>
      </p:sp>
      <p:pic>
        <p:nvPicPr>
          <p:cNvPr id="28" name="Picture 27">
            <a:extLst>
              <a:ext uri="{FF2B5EF4-FFF2-40B4-BE49-F238E27FC236}">
                <a16:creationId xmlns:a16="http://schemas.microsoft.com/office/drawing/2014/main" id="{A94D61DE-8541-3C40-8844-973A5FF8F0FF}"/>
              </a:ext>
            </a:extLst>
          </p:cNvPr>
          <p:cNvPicPr>
            <a:picLocks noChangeAspect="1"/>
          </p:cNvPicPr>
          <p:nvPr/>
        </p:nvPicPr>
        <p:blipFill>
          <a:blip r:embed="rId9"/>
          <a:stretch>
            <a:fillRect/>
          </a:stretch>
        </p:blipFill>
        <p:spPr>
          <a:xfrm>
            <a:off x="7792352" y="2495659"/>
            <a:ext cx="635000" cy="520700"/>
          </a:xfrm>
          <a:prstGeom prst="rect">
            <a:avLst/>
          </a:prstGeom>
        </p:spPr>
      </p:pic>
      <p:sp>
        <p:nvSpPr>
          <p:cNvPr id="30" name="TextBox 29">
            <a:extLst>
              <a:ext uri="{FF2B5EF4-FFF2-40B4-BE49-F238E27FC236}">
                <a16:creationId xmlns:a16="http://schemas.microsoft.com/office/drawing/2014/main" id="{60501836-EDAB-8549-8FC4-E46D510B39FF}"/>
              </a:ext>
            </a:extLst>
          </p:cNvPr>
          <p:cNvSpPr txBox="1"/>
          <p:nvPr/>
        </p:nvSpPr>
        <p:spPr>
          <a:xfrm>
            <a:off x="8003343" y="3250117"/>
            <a:ext cx="309700" cy="369332"/>
          </a:xfrm>
          <a:prstGeom prst="rect">
            <a:avLst/>
          </a:prstGeom>
          <a:noFill/>
        </p:spPr>
        <p:txBody>
          <a:bodyPr wrap="none" rtlCol="0">
            <a:spAutoFit/>
          </a:bodyPr>
          <a:lstStyle/>
          <a:p>
            <a:r>
              <a:rPr lang="en-US" dirty="0"/>
              <a:t>R</a:t>
            </a:r>
          </a:p>
        </p:txBody>
      </p:sp>
      <p:pic>
        <p:nvPicPr>
          <p:cNvPr id="31" name="Picture 30">
            <a:extLst>
              <a:ext uri="{FF2B5EF4-FFF2-40B4-BE49-F238E27FC236}">
                <a16:creationId xmlns:a16="http://schemas.microsoft.com/office/drawing/2014/main" id="{D7B03FA2-AC8F-744D-83B7-437B90E3058F}"/>
              </a:ext>
            </a:extLst>
          </p:cNvPr>
          <p:cNvPicPr>
            <a:picLocks noChangeAspect="1"/>
          </p:cNvPicPr>
          <p:nvPr/>
        </p:nvPicPr>
        <p:blipFill>
          <a:blip r:embed="rId10"/>
          <a:stretch>
            <a:fillRect/>
          </a:stretch>
        </p:blipFill>
        <p:spPr>
          <a:xfrm>
            <a:off x="5974426" y="2553510"/>
            <a:ext cx="635000" cy="520700"/>
          </a:xfrm>
          <a:prstGeom prst="rect">
            <a:avLst/>
          </a:prstGeom>
        </p:spPr>
      </p:pic>
      <p:sp>
        <p:nvSpPr>
          <p:cNvPr id="32" name="TextBox 31">
            <a:extLst>
              <a:ext uri="{FF2B5EF4-FFF2-40B4-BE49-F238E27FC236}">
                <a16:creationId xmlns:a16="http://schemas.microsoft.com/office/drawing/2014/main" id="{C236FAF1-D1FD-8540-BABD-2F707950B9B8}"/>
              </a:ext>
            </a:extLst>
          </p:cNvPr>
          <p:cNvSpPr txBox="1"/>
          <p:nvPr/>
        </p:nvSpPr>
        <p:spPr>
          <a:xfrm>
            <a:off x="6201602" y="3246702"/>
            <a:ext cx="389850" cy="369332"/>
          </a:xfrm>
          <a:prstGeom prst="rect">
            <a:avLst/>
          </a:prstGeom>
          <a:noFill/>
        </p:spPr>
        <p:txBody>
          <a:bodyPr wrap="none" rtlCol="0">
            <a:spAutoFit/>
          </a:bodyPr>
          <a:lstStyle/>
          <a:p>
            <a:r>
              <a:rPr lang="en-US" dirty="0"/>
              <a:t>W</a:t>
            </a:r>
          </a:p>
        </p:txBody>
      </p:sp>
    </p:spTree>
    <p:extLst>
      <p:ext uri="{BB962C8B-B14F-4D97-AF65-F5344CB8AC3E}">
        <p14:creationId xmlns:p14="http://schemas.microsoft.com/office/powerpoint/2010/main" val="2201603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1DED59-B6B6-074B-A1B0-15D365237F88}"/>
              </a:ext>
            </a:extLst>
          </p:cNvPr>
          <p:cNvPicPr>
            <a:picLocks noChangeAspect="1"/>
          </p:cNvPicPr>
          <p:nvPr/>
        </p:nvPicPr>
        <p:blipFill>
          <a:blip r:embed="rId3"/>
          <a:stretch>
            <a:fillRect/>
          </a:stretch>
        </p:blipFill>
        <p:spPr>
          <a:xfrm>
            <a:off x="2707624" y="5311254"/>
            <a:ext cx="1021168" cy="929462"/>
          </a:xfrm>
          <a:prstGeom prst="rect">
            <a:avLst/>
          </a:prstGeom>
        </p:spPr>
      </p:pic>
      <p:pic>
        <p:nvPicPr>
          <p:cNvPr id="6" name="Picture 5">
            <a:extLst>
              <a:ext uri="{FF2B5EF4-FFF2-40B4-BE49-F238E27FC236}">
                <a16:creationId xmlns:a16="http://schemas.microsoft.com/office/drawing/2014/main" id="{524B489A-06A6-FA45-B40D-3EE54EDFA9D3}"/>
              </a:ext>
            </a:extLst>
          </p:cNvPr>
          <p:cNvPicPr>
            <a:picLocks noChangeAspect="1"/>
          </p:cNvPicPr>
          <p:nvPr/>
        </p:nvPicPr>
        <p:blipFill>
          <a:blip r:embed="rId4"/>
          <a:stretch>
            <a:fillRect/>
          </a:stretch>
        </p:blipFill>
        <p:spPr>
          <a:xfrm>
            <a:off x="8041881" y="5311254"/>
            <a:ext cx="646583" cy="929462"/>
          </a:xfrm>
          <a:prstGeom prst="rect">
            <a:avLst/>
          </a:prstGeom>
        </p:spPr>
      </p:pic>
      <p:cxnSp>
        <p:nvCxnSpPr>
          <p:cNvPr id="9" name="Straight Arrow Connector 8">
            <a:extLst>
              <a:ext uri="{FF2B5EF4-FFF2-40B4-BE49-F238E27FC236}">
                <a16:creationId xmlns:a16="http://schemas.microsoft.com/office/drawing/2014/main" id="{A1B8FA2F-9546-5C40-BA3A-FA132B8A4204}"/>
              </a:ext>
            </a:extLst>
          </p:cNvPr>
          <p:cNvCxnSpPr/>
          <p:nvPr/>
        </p:nvCxnSpPr>
        <p:spPr>
          <a:xfrm>
            <a:off x="4010892" y="5902626"/>
            <a:ext cx="36853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3E7CBFB-BDB1-B84D-83AB-A4C2EC64DE0C}"/>
              </a:ext>
            </a:extLst>
          </p:cNvPr>
          <p:cNvCxnSpPr>
            <a:cxnSpLocks/>
          </p:cNvCxnSpPr>
          <p:nvPr/>
        </p:nvCxnSpPr>
        <p:spPr>
          <a:xfrm flipH="1">
            <a:off x="4010892" y="6115496"/>
            <a:ext cx="36853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BF97CAE-7643-5B45-AE77-1C262DCB8E9D}"/>
              </a:ext>
            </a:extLst>
          </p:cNvPr>
          <p:cNvSpPr txBox="1"/>
          <p:nvPr/>
        </p:nvSpPr>
        <p:spPr>
          <a:xfrm>
            <a:off x="8271520" y="6278579"/>
            <a:ext cx="649537" cy="369332"/>
          </a:xfrm>
          <a:prstGeom prst="rect">
            <a:avLst/>
          </a:prstGeom>
          <a:noFill/>
        </p:spPr>
        <p:txBody>
          <a:bodyPr wrap="none" rtlCol="0">
            <a:spAutoFit/>
          </a:bodyPr>
          <a:lstStyle/>
          <a:p>
            <a:r>
              <a:rPr lang="en-US" dirty="0" err="1"/>
              <a:t>nic</a:t>
            </a:r>
            <a:r>
              <a:rPr lang="en-US" dirty="0"/>
              <a:t>-b</a:t>
            </a:r>
          </a:p>
        </p:txBody>
      </p:sp>
      <p:sp>
        <p:nvSpPr>
          <p:cNvPr id="17" name="TextBox 16">
            <a:extLst>
              <a:ext uri="{FF2B5EF4-FFF2-40B4-BE49-F238E27FC236}">
                <a16:creationId xmlns:a16="http://schemas.microsoft.com/office/drawing/2014/main" id="{19E0A120-7E47-5A46-8D84-587E405864F4}"/>
              </a:ext>
            </a:extLst>
          </p:cNvPr>
          <p:cNvSpPr txBox="1"/>
          <p:nvPr/>
        </p:nvSpPr>
        <p:spPr>
          <a:xfrm>
            <a:off x="2893439" y="6278579"/>
            <a:ext cx="649537" cy="369332"/>
          </a:xfrm>
          <a:prstGeom prst="rect">
            <a:avLst/>
          </a:prstGeom>
          <a:noFill/>
        </p:spPr>
        <p:txBody>
          <a:bodyPr wrap="none" rtlCol="0">
            <a:spAutoFit/>
          </a:bodyPr>
          <a:lstStyle/>
          <a:p>
            <a:r>
              <a:rPr lang="en-US" dirty="0" err="1"/>
              <a:t>nic</a:t>
            </a:r>
            <a:r>
              <a:rPr lang="en-US" dirty="0"/>
              <a:t>-a</a:t>
            </a:r>
          </a:p>
        </p:txBody>
      </p:sp>
      <p:sp>
        <p:nvSpPr>
          <p:cNvPr id="2" name="TextBox 1">
            <a:extLst>
              <a:ext uri="{FF2B5EF4-FFF2-40B4-BE49-F238E27FC236}">
                <a16:creationId xmlns:a16="http://schemas.microsoft.com/office/drawing/2014/main" id="{4A131AD8-9EFB-9246-92C2-CE035A17E1F7}"/>
              </a:ext>
            </a:extLst>
          </p:cNvPr>
          <p:cNvSpPr txBox="1"/>
          <p:nvPr/>
        </p:nvSpPr>
        <p:spPr>
          <a:xfrm>
            <a:off x="9034144" y="5775985"/>
            <a:ext cx="1530612" cy="369332"/>
          </a:xfrm>
          <a:prstGeom prst="rect">
            <a:avLst/>
          </a:prstGeom>
          <a:noFill/>
        </p:spPr>
        <p:txBody>
          <a:bodyPr wrap="none" rtlCol="0">
            <a:spAutoFit/>
          </a:bodyPr>
          <a:lstStyle/>
          <a:p>
            <a:r>
              <a:rPr lang="en-US" b="1" i="1" dirty="0"/>
              <a:t>Physical Layer</a:t>
            </a:r>
          </a:p>
        </p:txBody>
      </p:sp>
      <p:sp>
        <p:nvSpPr>
          <p:cNvPr id="3" name="Rounded Rectangle 2">
            <a:extLst>
              <a:ext uri="{FF2B5EF4-FFF2-40B4-BE49-F238E27FC236}">
                <a16:creationId xmlns:a16="http://schemas.microsoft.com/office/drawing/2014/main" id="{7F3C8A27-AF38-1F4D-86E6-F0821C4E5843}"/>
              </a:ext>
            </a:extLst>
          </p:cNvPr>
          <p:cNvSpPr/>
          <p:nvPr/>
        </p:nvSpPr>
        <p:spPr>
          <a:xfrm>
            <a:off x="7616577" y="4183985"/>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Link</a:t>
            </a:r>
          </a:p>
        </p:txBody>
      </p:sp>
      <p:cxnSp>
        <p:nvCxnSpPr>
          <p:cNvPr id="11" name="Straight Arrow Connector 10">
            <a:extLst>
              <a:ext uri="{FF2B5EF4-FFF2-40B4-BE49-F238E27FC236}">
                <a16:creationId xmlns:a16="http://schemas.microsoft.com/office/drawing/2014/main" id="{DA901355-2EB3-3441-B56D-282C41A1915F}"/>
              </a:ext>
            </a:extLst>
          </p:cNvPr>
          <p:cNvCxnSpPr>
            <a:cxnSpLocks/>
          </p:cNvCxnSpPr>
          <p:nvPr/>
        </p:nvCxnSpPr>
        <p:spPr>
          <a:xfrm>
            <a:off x="2210537" y="4218709"/>
            <a:ext cx="0" cy="1896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38FDE2B-4B86-1C4A-9E6B-4BE2A1B82152}"/>
              </a:ext>
            </a:extLst>
          </p:cNvPr>
          <p:cNvCxnSpPr>
            <a:cxnSpLocks/>
          </p:cNvCxnSpPr>
          <p:nvPr/>
        </p:nvCxnSpPr>
        <p:spPr>
          <a:xfrm flipV="1">
            <a:off x="2362937" y="4218711"/>
            <a:ext cx="0" cy="1896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15A4CBC-EA19-F54E-A3D0-BDCA301B2421}"/>
              </a:ext>
            </a:extLst>
          </p:cNvPr>
          <p:cNvCxnSpPr>
            <a:cxnSpLocks/>
          </p:cNvCxnSpPr>
          <p:nvPr/>
        </p:nvCxnSpPr>
        <p:spPr>
          <a:xfrm>
            <a:off x="8881744" y="4248530"/>
            <a:ext cx="0" cy="1896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C14E7CD-2353-2A48-939A-C6E0AF70DFFA}"/>
              </a:ext>
            </a:extLst>
          </p:cNvPr>
          <p:cNvCxnSpPr>
            <a:cxnSpLocks/>
          </p:cNvCxnSpPr>
          <p:nvPr/>
        </p:nvCxnSpPr>
        <p:spPr>
          <a:xfrm flipV="1">
            <a:off x="9034144" y="4248532"/>
            <a:ext cx="0" cy="1896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ED50EA33-3D41-F646-8DBA-7239A75FCB8A}"/>
              </a:ext>
            </a:extLst>
          </p:cNvPr>
          <p:cNvSpPr/>
          <p:nvPr/>
        </p:nvSpPr>
        <p:spPr>
          <a:xfrm>
            <a:off x="2645037" y="4204855"/>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Link</a:t>
            </a:r>
          </a:p>
        </p:txBody>
      </p:sp>
      <p:sp>
        <p:nvSpPr>
          <p:cNvPr id="23" name="TextBox 22">
            <a:extLst>
              <a:ext uri="{FF2B5EF4-FFF2-40B4-BE49-F238E27FC236}">
                <a16:creationId xmlns:a16="http://schemas.microsoft.com/office/drawing/2014/main" id="{3142F3A6-153A-064C-AA06-EF2503D9360E}"/>
              </a:ext>
            </a:extLst>
          </p:cNvPr>
          <p:cNvSpPr txBox="1"/>
          <p:nvPr/>
        </p:nvSpPr>
        <p:spPr>
          <a:xfrm>
            <a:off x="114300" y="4323895"/>
            <a:ext cx="1943838" cy="707886"/>
          </a:xfrm>
          <a:prstGeom prst="rect">
            <a:avLst/>
          </a:prstGeom>
          <a:noFill/>
        </p:spPr>
        <p:txBody>
          <a:bodyPr wrap="square" rtlCol="0">
            <a:spAutoFit/>
          </a:bodyPr>
          <a:lstStyle/>
          <a:p>
            <a:r>
              <a:rPr lang="en-US" sz="1100" dirty="0"/>
              <a:t>Out: *Frame* &lt;</a:t>
            </a:r>
            <a:r>
              <a:rPr lang="en-US" sz="1100" b="1" dirty="0"/>
              <a:t>HEADER</a:t>
            </a:r>
            <a:r>
              <a:rPr lang="en-US" sz="1100" dirty="0"/>
              <a:t>&gt;BUFFER&lt;</a:t>
            </a:r>
            <a:r>
              <a:rPr lang="en-US" sz="1100" b="1" dirty="0"/>
              <a:t>FOOTER</a:t>
            </a:r>
            <a:r>
              <a:rPr lang="en-US" sz="1100" dirty="0"/>
              <a:t>&gt;</a:t>
            </a:r>
          </a:p>
          <a:p>
            <a:endParaRPr lang="en-US" dirty="0"/>
          </a:p>
        </p:txBody>
      </p:sp>
    </p:spTree>
    <p:extLst>
      <p:ext uri="{BB962C8B-B14F-4D97-AF65-F5344CB8AC3E}">
        <p14:creationId xmlns:p14="http://schemas.microsoft.com/office/powerpoint/2010/main" val="634396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1DED59-B6B6-074B-A1B0-15D365237F88}"/>
              </a:ext>
            </a:extLst>
          </p:cNvPr>
          <p:cNvPicPr>
            <a:picLocks noChangeAspect="1"/>
          </p:cNvPicPr>
          <p:nvPr/>
        </p:nvPicPr>
        <p:blipFill>
          <a:blip r:embed="rId3"/>
          <a:stretch>
            <a:fillRect/>
          </a:stretch>
        </p:blipFill>
        <p:spPr>
          <a:xfrm>
            <a:off x="2707624" y="5311254"/>
            <a:ext cx="1021168" cy="929462"/>
          </a:xfrm>
          <a:prstGeom prst="rect">
            <a:avLst/>
          </a:prstGeom>
        </p:spPr>
      </p:pic>
      <p:pic>
        <p:nvPicPr>
          <p:cNvPr id="6" name="Picture 5">
            <a:extLst>
              <a:ext uri="{FF2B5EF4-FFF2-40B4-BE49-F238E27FC236}">
                <a16:creationId xmlns:a16="http://schemas.microsoft.com/office/drawing/2014/main" id="{524B489A-06A6-FA45-B40D-3EE54EDFA9D3}"/>
              </a:ext>
            </a:extLst>
          </p:cNvPr>
          <p:cNvPicPr>
            <a:picLocks noChangeAspect="1"/>
          </p:cNvPicPr>
          <p:nvPr/>
        </p:nvPicPr>
        <p:blipFill>
          <a:blip r:embed="rId4"/>
          <a:stretch>
            <a:fillRect/>
          </a:stretch>
        </p:blipFill>
        <p:spPr>
          <a:xfrm>
            <a:off x="8041881" y="5311254"/>
            <a:ext cx="646583" cy="929462"/>
          </a:xfrm>
          <a:prstGeom prst="rect">
            <a:avLst/>
          </a:prstGeom>
        </p:spPr>
      </p:pic>
      <p:cxnSp>
        <p:nvCxnSpPr>
          <p:cNvPr id="9" name="Straight Arrow Connector 8">
            <a:extLst>
              <a:ext uri="{FF2B5EF4-FFF2-40B4-BE49-F238E27FC236}">
                <a16:creationId xmlns:a16="http://schemas.microsoft.com/office/drawing/2014/main" id="{A1B8FA2F-9546-5C40-BA3A-FA132B8A4204}"/>
              </a:ext>
            </a:extLst>
          </p:cNvPr>
          <p:cNvCxnSpPr>
            <a:cxnSpLocks/>
          </p:cNvCxnSpPr>
          <p:nvPr/>
        </p:nvCxnSpPr>
        <p:spPr>
          <a:xfrm flipV="1">
            <a:off x="3935395" y="4323895"/>
            <a:ext cx="1219331" cy="1490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3E7CBFB-BDB1-B84D-83AB-A4C2EC64DE0C}"/>
              </a:ext>
            </a:extLst>
          </p:cNvPr>
          <p:cNvCxnSpPr>
            <a:cxnSpLocks/>
          </p:cNvCxnSpPr>
          <p:nvPr/>
        </p:nvCxnSpPr>
        <p:spPr>
          <a:xfrm flipH="1">
            <a:off x="4042148" y="4429125"/>
            <a:ext cx="1259101" cy="1552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BF97CAE-7643-5B45-AE77-1C262DCB8E9D}"/>
              </a:ext>
            </a:extLst>
          </p:cNvPr>
          <p:cNvSpPr txBox="1"/>
          <p:nvPr/>
        </p:nvSpPr>
        <p:spPr>
          <a:xfrm>
            <a:off x="8271520" y="6278579"/>
            <a:ext cx="1063112" cy="369332"/>
          </a:xfrm>
          <a:prstGeom prst="rect">
            <a:avLst/>
          </a:prstGeom>
          <a:noFill/>
        </p:spPr>
        <p:txBody>
          <a:bodyPr wrap="none" rtlCol="0">
            <a:spAutoFit/>
          </a:bodyPr>
          <a:lstStyle/>
          <a:p>
            <a:r>
              <a:rPr lang="en-US" dirty="0" err="1"/>
              <a:t>nic</a:t>
            </a:r>
            <a:r>
              <a:rPr lang="en-US" dirty="0"/>
              <a:t>-b </a:t>
            </a:r>
            <a:r>
              <a:rPr lang="en-US" i="1" dirty="0"/>
              <a:t>… </a:t>
            </a:r>
            <a:r>
              <a:rPr lang="en-US" b="1" i="1" dirty="0"/>
              <a:t>N</a:t>
            </a:r>
          </a:p>
        </p:txBody>
      </p:sp>
      <p:sp>
        <p:nvSpPr>
          <p:cNvPr id="17" name="TextBox 16">
            <a:extLst>
              <a:ext uri="{FF2B5EF4-FFF2-40B4-BE49-F238E27FC236}">
                <a16:creationId xmlns:a16="http://schemas.microsoft.com/office/drawing/2014/main" id="{19E0A120-7E47-5A46-8D84-587E405864F4}"/>
              </a:ext>
            </a:extLst>
          </p:cNvPr>
          <p:cNvSpPr txBox="1"/>
          <p:nvPr/>
        </p:nvSpPr>
        <p:spPr>
          <a:xfrm>
            <a:off x="2893439" y="6278579"/>
            <a:ext cx="649537" cy="369332"/>
          </a:xfrm>
          <a:prstGeom prst="rect">
            <a:avLst/>
          </a:prstGeom>
          <a:noFill/>
        </p:spPr>
        <p:txBody>
          <a:bodyPr wrap="none" rtlCol="0">
            <a:spAutoFit/>
          </a:bodyPr>
          <a:lstStyle/>
          <a:p>
            <a:r>
              <a:rPr lang="en-US" dirty="0" err="1"/>
              <a:t>nic</a:t>
            </a:r>
            <a:r>
              <a:rPr lang="en-US" dirty="0"/>
              <a:t>-a</a:t>
            </a:r>
          </a:p>
        </p:txBody>
      </p:sp>
      <p:sp>
        <p:nvSpPr>
          <p:cNvPr id="2" name="TextBox 1">
            <a:extLst>
              <a:ext uri="{FF2B5EF4-FFF2-40B4-BE49-F238E27FC236}">
                <a16:creationId xmlns:a16="http://schemas.microsoft.com/office/drawing/2014/main" id="{4A131AD8-9EFB-9246-92C2-CE035A17E1F7}"/>
              </a:ext>
            </a:extLst>
          </p:cNvPr>
          <p:cNvSpPr txBox="1"/>
          <p:nvPr/>
        </p:nvSpPr>
        <p:spPr>
          <a:xfrm>
            <a:off x="9034144" y="5775985"/>
            <a:ext cx="1530612" cy="369332"/>
          </a:xfrm>
          <a:prstGeom prst="rect">
            <a:avLst/>
          </a:prstGeom>
          <a:noFill/>
        </p:spPr>
        <p:txBody>
          <a:bodyPr wrap="none" rtlCol="0">
            <a:spAutoFit/>
          </a:bodyPr>
          <a:lstStyle/>
          <a:p>
            <a:r>
              <a:rPr lang="en-US" b="1" i="1" dirty="0"/>
              <a:t>Physical Layer</a:t>
            </a:r>
          </a:p>
        </p:txBody>
      </p:sp>
      <p:sp>
        <p:nvSpPr>
          <p:cNvPr id="3" name="Rounded Rectangle 2">
            <a:extLst>
              <a:ext uri="{FF2B5EF4-FFF2-40B4-BE49-F238E27FC236}">
                <a16:creationId xmlns:a16="http://schemas.microsoft.com/office/drawing/2014/main" id="{7F3C8A27-AF38-1F4D-86E6-F0821C4E5843}"/>
              </a:ext>
            </a:extLst>
          </p:cNvPr>
          <p:cNvSpPr/>
          <p:nvPr/>
        </p:nvSpPr>
        <p:spPr>
          <a:xfrm>
            <a:off x="7616577" y="4183985"/>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Link</a:t>
            </a:r>
          </a:p>
        </p:txBody>
      </p:sp>
      <p:cxnSp>
        <p:nvCxnSpPr>
          <p:cNvPr id="11" name="Straight Arrow Connector 10">
            <a:extLst>
              <a:ext uri="{FF2B5EF4-FFF2-40B4-BE49-F238E27FC236}">
                <a16:creationId xmlns:a16="http://schemas.microsoft.com/office/drawing/2014/main" id="{DA901355-2EB3-3441-B56D-282C41A1915F}"/>
              </a:ext>
            </a:extLst>
          </p:cNvPr>
          <p:cNvCxnSpPr>
            <a:cxnSpLocks/>
          </p:cNvCxnSpPr>
          <p:nvPr/>
        </p:nvCxnSpPr>
        <p:spPr>
          <a:xfrm>
            <a:off x="2210537" y="4218709"/>
            <a:ext cx="0" cy="1896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38FDE2B-4B86-1C4A-9E6B-4BE2A1B82152}"/>
              </a:ext>
            </a:extLst>
          </p:cNvPr>
          <p:cNvCxnSpPr>
            <a:cxnSpLocks/>
          </p:cNvCxnSpPr>
          <p:nvPr/>
        </p:nvCxnSpPr>
        <p:spPr>
          <a:xfrm flipV="1">
            <a:off x="2362937" y="4218711"/>
            <a:ext cx="0" cy="1896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15A4CBC-EA19-F54E-A3D0-BDCA301B2421}"/>
              </a:ext>
            </a:extLst>
          </p:cNvPr>
          <p:cNvCxnSpPr>
            <a:cxnSpLocks/>
          </p:cNvCxnSpPr>
          <p:nvPr/>
        </p:nvCxnSpPr>
        <p:spPr>
          <a:xfrm>
            <a:off x="8881744" y="4248530"/>
            <a:ext cx="0" cy="1896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C14E7CD-2353-2A48-939A-C6E0AF70DFFA}"/>
              </a:ext>
            </a:extLst>
          </p:cNvPr>
          <p:cNvCxnSpPr>
            <a:cxnSpLocks/>
          </p:cNvCxnSpPr>
          <p:nvPr/>
        </p:nvCxnSpPr>
        <p:spPr>
          <a:xfrm flipV="1">
            <a:off x="9034144" y="4248532"/>
            <a:ext cx="0" cy="1896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ED50EA33-3D41-F646-8DBA-7239A75FCB8A}"/>
              </a:ext>
            </a:extLst>
          </p:cNvPr>
          <p:cNvSpPr/>
          <p:nvPr/>
        </p:nvSpPr>
        <p:spPr>
          <a:xfrm>
            <a:off x="2645037" y="4204855"/>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Link</a:t>
            </a:r>
          </a:p>
        </p:txBody>
      </p:sp>
      <p:sp>
        <p:nvSpPr>
          <p:cNvPr id="23" name="TextBox 22">
            <a:extLst>
              <a:ext uri="{FF2B5EF4-FFF2-40B4-BE49-F238E27FC236}">
                <a16:creationId xmlns:a16="http://schemas.microsoft.com/office/drawing/2014/main" id="{3142F3A6-153A-064C-AA06-EF2503D9360E}"/>
              </a:ext>
            </a:extLst>
          </p:cNvPr>
          <p:cNvSpPr txBox="1"/>
          <p:nvPr/>
        </p:nvSpPr>
        <p:spPr>
          <a:xfrm>
            <a:off x="114300" y="4323895"/>
            <a:ext cx="1943838" cy="707886"/>
          </a:xfrm>
          <a:prstGeom prst="rect">
            <a:avLst/>
          </a:prstGeom>
          <a:noFill/>
        </p:spPr>
        <p:txBody>
          <a:bodyPr wrap="square" rtlCol="0">
            <a:spAutoFit/>
          </a:bodyPr>
          <a:lstStyle/>
          <a:p>
            <a:r>
              <a:rPr lang="en-US" sz="1100" dirty="0"/>
              <a:t>Out: *Frame* &lt;</a:t>
            </a:r>
            <a:r>
              <a:rPr lang="en-US" sz="1100" b="1" dirty="0"/>
              <a:t>HEADER</a:t>
            </a:r>
            <a:r>
              <a:rPr lang="en-US" sz="1100" dirty="0"/>
              <a:t>&gt;BUFFER&lt;</a:t>
            </a:r>
            <a:r>
              <a:rPr lang="en-US" sz="1100" b="1" dirty="0"/>
              <a:t>FOOTER</a:t>
            </a:r>
            <a:r>
              <a:rPr lang="en-US" sz="1100" dirty="0"/>
              <a:t>&gt;</a:t>
            </a:r>
          </a:p>
          <a:p>
            <a:endParaRPr lang="en-US" dirty="0"/>
          </a:p>
        </p:txBody>
      </p:sp>
      <p:sp>
        <p:nvSpPr>
          <p:cNvPr id="24" name="Rounded Rectangle 23">
            <a:extLst>
              <a:ext uri="{FF2B5EF4-FFF2-40B4-BE49-F238E27FC236}">
                <a16:creationId xmlns:a16="http://schemas.microsoft.com/office/drawing/2014/main" id="{12A7A1D3-AED0-514A-9FBF-6629A7966E3D}"/>
              </a:ext>
            </a:extLst>
          </p:cNvPr>
          <p:cNvSpPr/>
          <p:nvPr/>
        </p:nvSpPr>
        <p:spPr>
          <a:xfrm>
            <a:off x="4980154" y="3064420"/>
            <a:ext cx="1188967" cy="976745"/>
          </a:xfrm>
          <a:prstGeom prst="roundRect">
            <a:avLst>
              <a:gd name="adj" fmla="val 60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SWITCH</a:t>
            </a:r>
          </a:p>
        </p:txBody>
      </p:sp>
      <p:cxnSp>
        <p:nvCxnSpPr>
          <p:cNvPr id="25" name="Straight Arrow Connector 24">
            <a:extLst>
              <a:ext uri="{FF2B5EF4-FFF2-40B4-BE49-F238E27FC236}">
                <a16:creationId xmlns:a16="http://schemas.microsoft.com/office/drawing/2014/main" id="{E96CBFAE-E8CC-AF40-B656-FC8FE40A37A9}"/>
              </a:ext>
            </a:extLst>
          </p:cNvPr>
          <p:cNvCxnSpPr>
            <a:cxnSpLocks/>
          </p:cNvCxnSpPr>
          <p:nvPr/>
        </p:nvCxnSpPr>
        <p:spPr>
          <a:xfrm>
            <a:off x="5848387" y="4429125"/>
            <a:ext cx="1309651" cy="1346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16EB590-2857-9F4E-85FA-4646B08FA266}"/>
              </a:ext>
            </a:extLst>
          </p:cNvPr>
          <p:cNvCxnSpPr>
            <a:cxnSpLocks/>
          </p:cNvCxnSpPr>
          <p:nvPr/>
        </p:nvCxnSpPr>
        <p:spPr>
          <a:xfrm flipH="1" flipV="1">
            <a:off x="5994910" y="4323895"/>
            <a:ext cx="1275987" cy="1333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722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C916B-59CB-E141-BB04-5AC3E97183DC}"/>
              </a:ext>
            </a:extLst>
          </p:cNvPr>
          <p:cNvSpPr>
            <a:spLocks noGrp="1"/>
          </p:cNvSpPr>
          <p:nvPr>
            <p:ph type="title"/>
          </p:nvPr>
        </p:nvSpPr>
        <p:spPr/>
        <p:txBody>
          <a:bodyPr/>
          <a:lstStyle/>
          <a:p>
            <a:r>
              <a:rPr lang="en-US" dirty="0"/>
              <a:t>Demo-0: IP-&gt;MAC ADDRESS</a:t>
            </a:r>
          </a:p>
        </p:txBody>
      </p:sp>
      <p:sp>
        <p:nvSpPr>
          <p:cNvPr id="3" name="Text Placeholder 2">
            <a:extLst>
              <a:ext uri="{FF2B5EF4-FFF2-40B4-BE49-F238E27FC236}">
                <a16:creationId xmlns:a16="http://schemas.microsoft.com/office/drawing/2014/main" id="{25EE38E6-6832-804C-9A68-2136A42F32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742173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12923</TotalTime>
  <Words>2377</Words>
  <Application>Microsoft Macintosh PowerPoint</Application>
  <PresentationFormat>Widescreen</PresentationFormat>
  <Paragraphs>374</Paragraphs>
  <Slides>28</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Networking for non-networking engineers – 1/?</vt:lpstr>
      <vt:lpstr>Why?</vt:lpstr>
      <vt:lpstr>Unlearn.. learn</vt:lpstr>
      <vt:lpstr>Challenge:  - Computer 1: ”Hello” - Computer 2: “Hello, World!”</vt:lpstr>
      <vt:lpstr>PowerPoint Presentation</vt:lpstr>
      <vt:lpstr>PowerPoint Presentation</vt:lpstr>
      <vt:lpstr>PowerPoint Presentation</vt:lpstr>
      <vt:lpstr>PowerPoint Presentation</vt:lpstr>
      <vt:lpstr>Demo-0: IP-&gt;MAC ADDRESS</vt:lpstr>
      <vt:lpstr>PowerPoint Presentation</vt:lpstr>
      <vt:lpstr>Demo 1: Sending IP Packets</vt:lpstr>
      <vt:lpstr>PowerPoint Presentation</vt:lpstr>
      <vt:lpstr>PowerPoint Presentation</vt:lpstr>
      <vt:lpstr>PowerPoint Presentation</vt:lpstr>
      <vt:lpstr>Demo 2: IP routing demo</vt:lpstr>
      <vt:lpstr>PowerPoint Presentation</vt:lpstr>
      <vt:lpstr>PowerPoint Presentation</vt:lpstr>
      <vt:lpstr>Ipv6 vs ipv4</vt:lpstr>
      <vt:lpstr>What we have learned so far..</vt:lpstr>
      <vt:lpstr>PowerPoint Presentation</vt:lpstr>
      <vt:lpstr>Demo 3: UDP Demo</vt:lpstr>
      <vt:lpstr>PowerPoint Presentation</vt:lpstr>
      <vt:lpstr>Connection State Machine</vt:lpstr>
      <vt:lpstr>Demo 4: TCP DEMO</vt:lpstr>
      <vt:lpstr>Faster TCP?</vt:lpstr>
      <vt:lpstr>TCP Congestion Control - 1</vt:lpstr>
      <vt:lpstr>TCP Congestion Control - 2</vt:lpstr>
      <vt:lpstr>What we have covered so far</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 for non-networking engineers – 1/3?</dc:title>
  <dc:creator>Khaled Henidak (KAL)</dc:creator>
  <cp:lastModifiedBy>Khaled Henidak (KAL)</cp:lastModifiedBy>
  <cp:revision>149</cp:revision>
  <dcterms:created xsi:type="dcterms:W3CDTF">2019-06-06T17:22:11Z</dcterms:created>
  <dcterms:modified xsi:type="dcterms:W3CDTF">2019-06-19T18:18:37Z</dcterms:modified>
</cp:coreProperties>
</file>